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a" initials="M" lastIdx="1" clrIdx="0">
    <p:extLst>
      <p:ext uri="{19B8F6BF-5375-455C-9EA6-DF929625EA0E}">
        <p15:presenceInfo xmlns:p15="http://schemas.microsoft.com/office/powerpoint/2012/main" userId="Mat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10AA9A-F658-4A02-BCBA-83BF83852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A6B37C8-430A-47E4-98F7-C91283EEC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382D3E-C7CC-4420-BB19-8B174BE2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F3AEE9-936A-4D0D-9753-A5AE49B1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F0A5F3-7487-48BE-AEC0-306FC8E6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49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16E04F-9515-4EE3-94C6-B6B9D43D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08AB8DC-BA20-4A9C-8A20-CE1234B5C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1A9C5CC-6BFF-4093-A2B8-8499ECDC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1C76DC-ABFF-4BC7-874B-6496E19A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C7C4DC-B5C7-4FA8-902B-256B3B64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99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24E7E28-6B2F-4E46-BB99-8BF2F95CD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88BD9DD-93D1-436A-84A7-50F1A2F3E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39341DC-BC79-4467-A718-072B4183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57D831-4237-4237-B256-F29550B7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75BD95-81D9-4411-BC4A-591AF98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843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CD780A-0A8F-4B0E-B557-D539378D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4CC575-DB12-4451-8543-DBB706AE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8ACE8D9-2C33-4AD1-8132-EC7DAA96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652412-17E9-46DF-B600-F2A74BDA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FD7D726-9C52-471F-8000-8267ADBB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4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B1B91F-8C16-4924-884F-06071CFA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E6E1643-D4E5-4E4D-B898-1B483B1AE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9C9F07-B709-4F72-9C8D-B0663847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A2DB90-B582-4E30-8473-B8ED5712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5BB462-9CAC-4BF6-BBC7-D8405C6C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774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E94D36-734F-46DF-A2CE-DB9AF478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CF6ACD-F6DF-4277-8962-274CC6A9F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BF5F317-0AFB-4442-A154-27F8164F9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1891190-E7D3-48EB-9F2A-9A9E7388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C8E9438-3BBA-4E0F-BFC0-22D92F76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2692AFB-A539-49C9-9056-14A3850A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542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497767-AB9D-4EA1-B002-73FE5E13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63B8A9C-32F6-4E80-9FB8-7CE10325C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2B43425-8D67-4989-887D-E40CF2D9A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FB15BC5-CFDB-4D2A-9FAC-8F439FD66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21F9D0E-B668-4F9F-B467-6FE5478D8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75C4D20-DFCA-4AE9-93DB-C7F66EA3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5387A78-8DD5-4A0C-994E-24BC8A7D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8BA9208-6DDB-47E8-8D9A-22ED6374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97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CC9EAD-A0E2-4638-ACDE-CF05B1CA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8A810F8-D07A-4423-BDD7-D6841E2F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0E72F64-73A0-4A2B-BD61-B6E8E558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0A2EFBA-4103-4DBA-BD83-E2D96AC7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722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3A0E138-7FA8-4AB9-82B3-0CC33CEA3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F2A3BD1-E124-42F5-9B4A-F4FDB2D8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B5C79E7-5D9E-4976-A9AC-CBCCB63F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813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FDD91-76A5-4A37-8BC8-6819A49B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AF23E4-2843-4778-AAA9-806DF713D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418C237-2BBD-429F-9A09-2662E1CDC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30264CE-D60C-4CBD-B434-B9F62D9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9126917-7756-428B-BA44-69EC04FE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B7C2C62-D450-4433-873E-1BCEBE16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114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ECAAA8-DB4F-4F5A-B304-35DFEE74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76AAC0E-F23D-4B22-BACB-F77C28AB9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BB22C06-0EDE-419F-8FD7-1DB43F219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F78EDA0-2FB2-4325-B232-18A20A19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067F245-6E76-4D76-916C-B693CDA9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11CA730-977D-4FD2-B032-0C64AACF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20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3B553D2-2A30-4E67-BE18-F0978D7B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FA74AFC-9B4A-421A-82DA-2D023C376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53CC1D-7F0E-4CBB-BEB8-F69579842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25D6-61FD-4957-99EA-BEF8290A0929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7B9CBC2-33A2-4A6F-8DFD-591319FF7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B46777-FCC2-43F0-9E2A-C7D443602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D0C7-23C0-45E3-8492-85027A895F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651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adio.hrt.hr/podcast/radioigra-za-djecu-i-mlade/674/?fbclid=IwAR1qlbxtkBp4qN4ogxEtOekdOocjLEAsW_hcx0IPDRGZjEO2Id3q-Ak4B5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D646CF03-980D-4209-A7E8-1AE727C332F2}"/>
              </a:ext>
            </a:extLst>
          </p:cNvPr>
          <p:cNvSpPr txBox="1"/>
          <p:nvPr/>
        </p:nvSpPr>
        <p:spPr>
          <a:xfrm>
            <a:off x="1187355" y="1624084"/>
            <a:ext cx="99219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600" dirty="0" err="1">
                <a:latin typeface="Comic Sans MS" panose="030F0702030302020204" pitchFamily="66" charset="0"/>
              </a:rPr>
              <a:t>Halugica</a:t>
            </a:r>
            <a:r>
              <a:rPr lang="hr-HR" sz="3600" dirty="0">
                <a:latin typeface="Comic Sans MS" panose="030F0702030302020204" pitchFamily="66" charset="0"/>
              </a:rPr>
              <a:t> – </a:t>
            </a:r>
            <a:r>
              <a:rPr lang="hr-HR" sz="3600" dirty="0" err="1">
                <a:latin typeface="Comic Sans MS" panose="030F0702030302020204" pitchFamily="66" charset="0"/>
              </a:rPr>
              <a:t>radioigra</a:t>
            </a:r>
            <a:r>
              <a:rPr lang="hr-HR" sz="3600" dirty="0">
                <a:latin typeface="Comic Sans MS" panose="030F0702030302020204" pitchFamily="66" charset="0"/>
              </a:rPr>
              <a:t> </a:t>
            </a:r>
          </a:p>
          <a:p>
            <a:pPr algn="just"/>
            <a:endParaRPr lang="hr-HR" sz="3600" dirty="0">
              <a:latin typeface="Comic Sans MS" panose="030F0702030302020204" pitchFamily="66" charset="0"/>
            </a:endParaRPr>
          </a:p>
          <a:p>
            <a:pPr algn="just"/>
            <a:r>
              <a:rPr lang="hr-HR" sz="3600" dirty="0">
                <a:latin typeface="Comic Sans MS" panose="030F0702030302020204" pitchFamily="66" charset="0"/>
              </a:rPr>
              <a:t>prema bajci Vladimira Nazora </a:t>
            </a:r>
          </a:p>
        </p:txBody>
      </p:sp>
    </p:spTree>
    <p:extLst>
      <p:ext uri="{BB962C8B-B14F-4D97-AF65-F5344CB8AC3E}">
        <p14:creationId xmlns:p14="http://schemas.microsoft.com/office/powerpoint/2010/main" val="373264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FF6EBCE1-8151-40C8-8BB5-42AD558AE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583" y="2951266"/>
            <a:ext cx="4876800" cy="3476625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517E3808-1235-460A-880C-FE631C6EC8E1}"/>
              </a:ext>
            </a:extLst>
          </p:cNvPr>
          <p:cNvSpPr txBox="1"/>
          <p:nvPr/>
        </p:nvSpPr>
        <p:spPr>
          <a:xfrm>
            <a:off x="1465943" y="551543"/>
            <a:ext cx="9448800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sz="2400" dirty="0">
                <a:latin typeface="Comic Sans MS" panose="030F0702030302020204" pitchFamily="66" charset="0"/>
              </a:rPr>
              <a:t>Ribar Frane našao je na moru djevojčicu u kolijevci od  morske trave (</a:t>
            </a:r>
            <a:r>
              <a:rPr lang="hr-HR" sz="2400" dirty="0" err="1">
                <a:latin typeface="Comic Sans MS" panose="030F0702030302020204" pitchFamily="66" charset="0"/>
              </a:rPr>
              <a:t>haluge</a:t>
            </a:r>
            <a:r>
              <a:rPr lang="hr-HR" sz="2400" dirty="0">
                <a:latin typeface="Comic Sans MS" panose="030F0702030302020204" pitchFamily="66" charset="0"/>
              </a:rPr>
              <a:t>). Uzeo ju je u svoj dom i nazvao </a:t>
            </a:r>
            <a:r>
              <a:rPr lang="hr-HR" sz="2400" dirty="0" err="1">
                <a:latin typeface="Comic Sans MS" panose="030F0702030302020204" pitchFamily="66" charset="0"/>
              </a:rPr>
              <a:t>Halugica</a:t>
            </a:r>
            <a:r>
              <a:rPr lang="hr-HR" sz="2400" dirty="0"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EFBF016-504C-4D19-B3DB-8E48B1AE5B52}"/>
              </a:ext>
            </a:extLst>
          </p:cNvPr>
          <p:cNvSpPr txBox="1"/>
          <p:nvPr/>
        </p:nvSpPr>
        <p:spPr>
          <a:xfrm>
            <a:off x="5442857" y="5094514"/>
            <a:ext cx="432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dirty="0" err="1">
                <a:latin typeface="Comic Sans MS" panose="030F0702030302020204" pitchFamily="66" charset="0"/>
              </a:rPr>
              <a:t>haluga</a:t>
            </a:r>
            <a:r>
              <a:rPr lang="hr-HR" dirty="0">
                <a:latin typeface="Comic Sans MS" panose="030F0702030302020204" pitchFamily="66" charset="0"/>
              </a:rPr>
              <a:t> = morska trava </a:t>
            </a:r>
          </a:p>
        </p:txBody>
      </p:sp>
    </p:spTree>
    <p:extLst>
      <p:ext uri="{BB962C8B-B14F-4D97-AF65-F5344CB8AC3E}">
        <p14:creationId xmlns:p14="http://schemas.microsoft.com/office/powerpoint/2010/main" val="198641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CECCEC-2048-4C46-B5EA-9C594AFA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72955"/>
            <a:ext cx="11785600" cy="64068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600" dirty="0">
                <a:latin typeface="Comic Sans MS" panose="030F0702030302020204" pitchFamily="66" charset="0"/>
              </a:rPr>
              <a:t>Danas nećemo čitati tekst, već ćemo ga slušati. </a:t>
            </a:r>
          </a:p>
          <a:p>
            <a:pPr marL="0" indent="0" algn="just">
              <a:buNone/>
            </a:pPr>
            <a:endParaRPr lang="hr-HR" sz="16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1600" dirty="0">
                <a:latin typeface="Comic Sans MS" panose="030F0702030302020204" pitchFamily="66" charset="0"/>
              </a:rPr>
              <a:t>Na sljedećoj poveznici nalazi se </a:t>
            </a:r>
            <a:r>
              <a:rPr lang="hr-HR" sz="1600" dirty="0" err="1">
                <a:latin typeface="Comic Sans MS" panose="030F0702030302020204" pitchFamily="66" charset="0"/>
              </a:rPr>
              <a:t>radioigra</a:t>
            </a:r>
            <a:r>
              <a:rPr lang="hr-HR" sz="1600" dirty="0">
                <a:latin typeface="Comic Sans MS" panose="030F0702030302020204" pitchFamily="66" charset="0"/>
              </a:rPr>
              <a:t> </a:t>
            </a:r>
            <a:r>
              <a:rPr lang="hr-HR" sz="1600" dirty="0" err="1">
                <a:latin typeface="Comic Sans MS" panose="030F0702030302020204" pitchFamily="66" charset="0"/>
              </a:rPr>
              <a:t>Halugica</a:t>
            </a:r>
            <a:r>
              <a:rPr lang="hr-HR" sz="1600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endParaRPr lang="hr-HR" sz="16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1600" dirty="0">
                <a:hlinkClick r:id="rId2"/>
              </a:rPr>
              <a:t>https://radio.hrt.hr/podcast/radioigra-za-djecu-i-mlade/674/?fbclid=IwAR1qlbxtkBp4qN4ogxEtOekdOocjLEAsW_hcx0IPDRGZjEO2Id3q-Ak4B5k</a:t>
            </a:r>
            <a:endParaRPr lang="hr-HR" sz="1600" dirty="0">
              <a:latin typeface="Comic Sans MS" panose="030F0702030302020204" pitchFamily="66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0709464-7764-427D-A913-80B0CB779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442853"/>
            <a:ext cx="6884275" cy="3998715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37435EFB-4F12-44C5-A7F5-8E68BBB8CA2F}"/>
              </a:ext>
            </a:extLst>
          </p:cNvPr>
          <p:cNvSpPr txBox="1"/>
          <p:nvPr/>
        </p:nvSpPr>
        <p:spPr>
          <a:xfrm>
            <a:off x="7842142" y="3626603"/>
            <a:ext cx="41466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dirty="0">
                <a:latin typeface="Comic Sans MS" panose="030F0702030302020204" pitchFamily="66" charset="0"/>
              </a:rPr>
              <a:t>Otvorit će vam se stranica s fotografije. Pronađete na ovom popisu: </a:t>
            </a:r>
            <a:r>
              <a:rPr lang="hr-HR" sz="2000" b="1" dirty="0">
                <a:latin typeface="Comic Sans MS" panose="030F0702030302020204" pitchFamily="66" charset="0"/>
              </a:rPr>
              <a:t>Vladimir Nazor: </a:t>
            </a:r>
            <a:r>
              <a:rPr lang="hr-HR" sz="2000" b="1" dirty="0" err="1">
                <a:latin typeface="Comic Sans MS" panose="030F0702030302020204" pitchFamily="66" charset="0"/>
              </a:rPr>
              <a:t>Halugica</a:t>
            </a:r>
            <a:r>
              <a:rPr lang="hr-HR" sz="2000" b="1" dirty="0">
                <a:latin typeface="Comic Sans MS" panose="030F0702030302020204" pitchFamily="66" charset="0"/>
              </a:rPr>
              <a:t> i kliknete na reprodukciju. 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C99CAA0E-ADC3-4CFA-B4E4-C5B266F8C945}"/>
              </a:ext>
            </a:extLst>
          </p:cNvPr>
          <p:cNvSpPr txBox="1"/>
          <p:nvPr/>
        </p:nvSpPr>
        <p:spPr>
          <a:xfrm>
            <a:off x="8012624" y="5563892"/>
            <a:ext cx="4179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Prije slušanja obavezno pogledajte sljedeći slajd! </a:t>
            </a:r>
          </a:p>
        </p:txBody>
      </p:sp>
    </p:spTree>
    <p:extLst>
      <p:ext uri="{BB962C8B-B14F-4D97-AF65-F5344CB8AC3E}">
        <p14:creationId xmlns:p14="http://schemas.microsoft.com/office/powerpoint/2010/main" val="407609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F3CDC0-E84B-4166-A11C-5F2D58416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986"/>
            <a:ext cx="10515600" cy="60529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</a:rPr>
              <a:t>Za vrijeme slušanja imajte otvorenu čitanku na 170. stranici (tamo se nalazi popis manje poznatih i nepoznatih riječi)</a:t>
            </a:r>
          </a:p>
          <a:p>
            <a:pPr marL="0" indent="0" algn="just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</a:rPr>
              <a:t>Za vrijeme slušanja bilježite: likove, vaše misli, osjećaje, razmišljanja (sve o čemu ste razmišljali slušajući </a:t>
            </a:r>
            <a:r>
              <a:rPr lang="hr-HR" sz="2400" dirty="0" err="1">
                <a:latin typeface="Comic Sans MS" panose="030F0702030302020204" pitchFamily="66" charset="0"/>
              </a:rPr>
              <a:t>radioigru</a:t>
            </a:r>
            <a:r>
              <a:rPr lang="hr-HR" sz="2400" dirty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</a:rPr>
              <a:t>Možete bilježiti i neke nedoumice, nešto što niste razumjeli, pitanja koja biste postavili… </a:t>
            </a:r>
          </a:p>
        </p:txBody>
      </p:sp>
    </p:spTree>
    <p:extLst>
      <p:ext uri="{BB962C8B-B14F-4D97-AF65-F5344CB8AC3E}">
        <p14:creationId xmlns:p14="http://schemas.microsoft.com/office/powerpoint/2010/main" val="156865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A5F257-7B5E-4905-9674-84BFF040A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0447"/>
            <a:ext cx="10515600" cy="56965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</a:rPr>
              <a:t>NAKON SLUŠANJA:</a:t>
            </a:r>
          </a:p>
          <a:p>
            <a:pPr marL="0" indent="0" algn="just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algn="just">
              <a:buFontTx/>
              <a:buChar char="-"/>
            </a:pPr>
            <a:r>
              <a:rPr lang="hr-HR" sz="2400" dirty="0">
                <a:latin typeface="Comic Sans MS" panose="030F0702030302020204" pitchFamily="66" charset="0"/>
              </a:rPr>
              <a:t>u bilježnicu napišite naslov:</a:t>
            </a:r>
          </a:p>
          <a:p>
            <a:pPr algn="just">
              <a:buFontTx/>
              <a:buChar char="-"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2400" dirty="0" err="1">
                <a:latin typeface="Comic Sans MS" panose="030F0702030302020204" pitchFamily="66" charset="0"/>
              </a:rPr>
              <a:t>Halugica</a:t>
            </a:r>
            <a:r>
              <a:rPr lang="hr-HR" sz="2400" dirty="0">
                <a:latin typeface="Comic Sans MS" panose="030F0702030302020204" pitchFamily="66" charset="0"/>
              </a:rPr>
              <a:t> – </a:t>
            </a:r>
            <a:r>
              <a:rPr lang="hr-HR" sz="2400" dirty="0" err="1">
                <a:latin typeface="Comic Sans MS" panose="030F0702030302020204" pitchFamily="66" charset="0"/>
              </a:rPr>
              <a:t>radioigra</a:t>
            </a:r>
            <a:r>
              <a:rPr lang="hr-HR" sz="2400" dirty="0">
                <a:latin typeface="Comic Sans MS" panose="030F0702030302020204" pitchFamily="66" charset="0"/>
              </a:rPr>
              <a:t> (prema bajci Vladimira Nazora) </a:t>
            </a:r>
          </a:p>
          <a:p>
            <a:pPr marL="0" indent="0" algn="ctr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</a:rPr>
              <a:t>Odgovorite na sljedeća pitanja (pitanja  ne morate prepisivati u bilježnicu). </a:t>
            </a:r>
          </a:p>
          <a:p>
            <a:pPr marL="0" indent="0" algn="just">
              <a:buNone/>
            </a:pPr>
            <a:r>
              <a:rPr lang="hr-HR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</a:p>
          <a:p>
            <a:pPr marL="0" indent="0" algn="just">
              <a:buNone/>
            </a:pPr>
            <a:endParaRPr lang="hr-HR" sz="2400" dirty="0">
              <a:latin typeface="Comic Sans MS" panose="030F0702030302020204" pitchFamily="66" charset="0"/>
            </a:endParaRPr>
          </a:p>
          <a:p>
            <a:pPr marL="457200" indent="-457200" algn="just">
              <a:buAutoNum type="arabicPeriod"/>
            </a:pPr>
            <a:endParaRPr lang="hr-H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4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76266A-3707-475F-9476-BE9354F58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468"/>
            <a:ext cx="10515600" cy="588249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Kako ste se osjećali slušajući </a:t>
            </a:r>
            <a:r>
              <a:rPr lang="hr-HR" sz="2000" dirty="0" err="1">
                <a:latin typeface="Comic Sans MS" panose="030F0702030302020204" pitchFamily="66" charset="0"/>
              </a:rPr>
              <a:t>radioigru</a:t>
            </a:r>
            <a:r>
              <a:rPr lang="hr-HR" sz="2000" dirty="0">
                <a:latin typeface="Comic Sans MS" panose="030F0702030302020204" pitchFamily="66" charset="0"/>
              </a:rPr>
              <a:t>?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Što žene govore o </a:t>
            </a:r>
            <a:r>
              <a:rPr lang="hr-HR" sz="2000" dirty="0" err="1">
                <a:latin typeface="Comic Sans MS" panose="030F0702030302020204" pitchFamily="66" charset="0"/>
              </a:rPr>
              <a:t>Halugici</a:t>
            </a:r>
            <a:r>
              <a:rPr lang="hr-HR" sz="2000" dirty="0">
                <a:latin typeface="Comic Sans MS" panose="030F0702030302020204" pitchFamily="66" charset="0"/>
              </a:rPr>
              <a:t>?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Zamislite da ste bili tamo kad je ribar pronašao </a:t>
            </a:r>
            <a:r>
              <a:rPr lang="hr-HR" sz="2000" dirty="0" err="1">
                <a:latin typeface="Comic Sans MS" panose="030F0702030302020204" pitchFamily="66" charset="0"/>
              </a:rPr>
              <a:t>Halugicu</a:t>
            </a:r>
            <a:r>
              <a:rPr lang="hr-HR" sz="2000" dirty="0">
                <a:latin typeface="Comic Sans MS" panose="030F0702030302020204" pitchFamily="66" charset="0"/>
              </a:rPr>
              <a:t>. Što biste rekli ženama?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U tri rečenice napišite kakvo je </a:t>
            </a:r>
            <a:r>
              <a:rPr lang="hr-HR" sz="2000" dirty="0" err="1">
                <a:latin typeface="Comic Sans MS" panose="030F0702030302020204" pitchFamily="66" charset="0"/>
              </a:rPr>
              <a:t>Halugičino</a:t>
            </a:r>
            <a:r>
              <a:rPr lang="hr-HR" sz="2000" dirty="0">
                <a:latin typeface="Comic Sans MS" panose="030F0702030302020204" pitchFamily="66" charset="0"/>
              </a:rPr>
              <a:t> djetinjstvo.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Koji je uvjet </a:t>
            </a:r>
            <a:r>
              <a:rPr lang="hr-HR" sz="2000" dirty="0" err="1">
                <a:latin typeface="Comic Sans MS" panose="030F0702030302020204" pitchFamily="66" charset="0"/>
              </a:rPr>
              <a:t>Halugica</a:t>
            </a:r>
            <a:r>
              <a:rPr lang="hr-HR" sz="2000" dirty="0">
                <a:latin typeface="Comic Sans MS" panose="030F0702030302020204" pitchFamily="66" charset="0"/>
              </a:rPr>
              <a:t> postavila proscima (onima koji su je željeli za ženu)?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Što </a:t>
            </a:r>
            <a:r>
              <a:rPr lang="hr-HR" sz="2000" dirty="0" err="1">
                <a:latin typeface="Comic Sans MS" panose="030F0702030302020204" pitchFamily="66" charset="0"/>
              </a:rPr>
              <a:t>Halugica</a:t>
            </a:r>
            <a:r>
              <a:rPr lang="hr-HR" sz="2000" dirty="0">
                <a:latin typeface="Comic Sans MS" panose="030F0702030302020204" pitchFamily="66" charset="0"/>
              </a:rPr>
              <a:t> osjeća prema Jablanku?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Zašto </a:t>
            </a:r>
            <a:r>
              <a:rPr lang="hr-HR" sz="2000" dirty="0" err="1">
                <a:latin typeface="Comic Sans MS" panose="030F0702030302020204" pitchFamily="66" charset="0"/>
              </a:rPr>
              <a:t>Halugica</a:t>
            </a:r>
            <a:r>
              <a:rPr lang="hr-HR" sz="2000" dirty="0">
                <a:latin typeface="Comic Sans MS" panose="030F0702030302020204" pitchFamily="66" charset="0"/>
              </a:rPr>
              <a:t> ne može razgovarati s majkom?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Tko se i na koji način domogao rupca?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Što se dogodilo s </a:t>
            </a:r>
            <a:r>
              <a:rPr lang="hr-HR" sz="2000" dirty="0" err="1">
                <a:latin typeface="Comic Sans MS" panose="030F0702030302020204" pitchFamily="66" charset="0"/>
              </a:rPr>
              <a:t>Halugičinom</a:t>
            </a:r>
            <a:r>
              <a:rPr lang="hr-HR" sz="2000" dirty="0">
                <a:latin typeface="Comic Sans MS" panose="030F0702030302020204" pitchFamily="66" charset="0"/>
              </a:rPr>
              <a:t> majkom  kad je izgubila rubac?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hr-HR" sz="2000" dirty="0">
                <a:latin typeface="Comic Sans MS" panose="030F0702030302020204" pitchFamily="66" charset="0"/>
              </a:rPr>
              <a:t>U čemu je </a:t>
            </a:r>
            <a:r>
              <a:rPr lang="hr-HR" sz="2000" dirty="0" err="1">
                <a:latin typeface="Comic Sans MS" panose="030F0702030302020204" pitchFamily="66" charset="0"/>
              </a:rPr>
              <a:t>Halugičin</a:t>
            </a:r>
            <a:r>
              <a:rPr lang="hr-HR" sz="2000" dirty="0">
                <a:latin typeface="Comic Sans MS" panose="030F0702030302020204" pitchFamily="66" charset="0"/>
              </a:rPr>
              <a:t> život sličan majčinom? (prisjetite se u koga su se zaljubile) </a:t>
            </a: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 </a:t>
            </a: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4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F6DC0B-C3A0-44AB-AC50-ACC7DDC99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942"/>
            <a:ext cx="10515600" cy="565002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11. Što se u </a:t>
            </a:r>
            <a:r>
              <a:rPr lang="hr-HR" sz="2000" dirty="0" err="1">
                <a:latin typeface="Comic Sans MS" panose="030F0702030302020204" pitchFamily="66" charset="0"/>
              </a:rPr>
              <a:t>radioigri</a:t>
            </a:r>
            <a:r>
              <a:rPr lang="hr-HR" sz="2000" dirty="0">
                <a:latin typeface="Comic Sans MS" panose="030F0702030302020204" pitchFamily="66" charset="0"/>
              </a:rPr>
              <a:t> čuje osim govora glumca? (koji sve zvukovi, što je njima postignuto)</a:t>
            </a: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12. U </a:t>
            </a:r>
            <a:r>
              <a:rPr lang="hr-HR" sz="2000" dirty="0" err="1">
                <a:latin typeface="Comic Sans MS" panose="030F0702030302020204" pitchFamily="66" charset="0"/>
              </a:rPr>
              <a:t>čitanci</a:t>
            </a:r>
            <a:r>
              <a:rPr lang="hr-HR" sz="2000" dirty="0">
                <a:latin typeface="Comic Sans MS" panose="030F0702030302020204" pitchFamily="66" charset="0"/>
              </a:rPr>
              <a:t> pronađi što je radio, a što </a:t>
            </a:r>
            <a:r>
              <a:rPr lang="hr-HR" sz="2000" dirty="0" err="1">
                <a:latin typeface="Comic Sans MS" panose="030F0702030302020204" pitchFamily="66" charset="0"/>
              </a:rPr>
              <a:t>radiogira</a:t>
            </a:r>
            <a:r>
              <a:rPr lang="hr-HR" sz="2000" dirty="0">
                <a:latin typeface="Comic Sans MS" panose="030F0702030302020204" pitchFamily="66" charset="0"/>
              </a:rPr>
              <a:t> i definicije prepiši u bilježnicu. </a:t>
            </a: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13. Napiši novi završetak </a:t>
            </a:r>
            <a:r>
              <a:rPr lang="hr-HR" sz="2000" dirty="0" err="1">
                <a:latin typeface="Comic Sans MS" panose="030F0702030302020204" pitchFamily="66" charset="0"/>
              </a:rPr>
              <a:t>radioigre</a:t>
            </a:r>
            <a:r>
              <a:rPr lang="hr-HR" sz="2000" dirty="0">
                <a:latin typeface="Comic Sans MS" panose="030F0702030302020204" pitchFamily="66" charset="0"/>
              </a:rPr>
              <a:t> </a:t>
            </a:r>
            <a:r>
              <a:rPr lang="hr-HR" sz="2000" dirty="0" err="1">
                <a:latin typeface="Comic Sans MS" panose="030F0702030302020204" pitchFamily="66" charset="0"/>
              </a:rPr>
              <a:t>Halugica</a:t>
            </a:r>
            <a:r>
              <a:rPr lang="hr-HR" sz="2000" dirty="0">
                <a:latin typeface="Comic Sans MS" panose="030F0702030302020204" pitchFamily="66" charset="0"/>
              </a:rPr>
              <a:t> – stvaralačko prepričavanje. </a:t>
            </a:r>
          </a:p>
          <a:p>
            <a:pPr marL="0" indent="0" algn="just">
              <a:buNone/>
            </a:pPr>
            <a:r>
              <a:rPr lang="hr-HR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Ne moraš prepričavati cijeli tekst, već samo završetak (možeš npr. uvesti nove likove, promijeniti sam kraj, izbaciti neke likove…),no vodi računa o tome da završetak mora biti jedan odlomak (nije dovoljno napisati dvije rečenice). Napiši najmanje 6 rečenica. </a:t>
            </a: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14. U tekstu koji si napisao/napisala podcrtaj sve glagole. </a:t>
            </a: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</a:rPr>
              <a:t>Ovim ćemo se zadatkom baviti duže vrijeme! Odgovore na pitanja trebaš poslati do utorka (19. 5. 2020.)  Za vrijeme izvršavanja zadatka možeš me izvještavati o tome što si napravio/la, javiti se ako nešto ne razumiješ ili imaš kakvo pitanje. </a:t>
            </a: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hr-HR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hr-H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4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F8A15B-1C31-485C-8CFC-EDB002D81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959"/>
            <a:ext cx="10515600" cy="58050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r-HR" sz="5000" dirty="0">
                <a:latin typeface="Comic Sans MS" panose="030F0702030302020204" pitchFamily="66" charset="0"/>
              </a:rPr>
              <a:t>Pripazi na deklinaciju imenice radio</a:t>
            </a:r>
          </a:p>
          <a:p>
            <a:pPr marL="0" indent="0" algn="just">
              <a:buNone/>
            </a:pPr>
            <a:endParaRPr lang="hr-HR" sz="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jednina</a:t>
            </a:r>
          </a:p>
          <a:p>
            <a:pPr marL="0" indent="0" algn="ctr">
              <a:buNone/>
            </a:pPr>
            <a:endParaRPr lang="hr-HR" sz="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N	radio</a:t>
            </a: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G	radija</a:t>
            </a: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D	radiju</a:t>
            </a: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A	radio</a:t>
            </a: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V	radio</a:t>
            </a: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L	radiju</a:t>
            </a:r>
          </a:p>
          <a:p>
            <a:pPr marL="0" indent="0" algn="ctr">
              <a:buNone/>
            </a:pPr>
            <a:r>
              <a:rPr lang="hr-HR" sz="5000" dirty="0">
                <a:latin typeface="Comic Sans MS" panose="030F0702030302020204" pitchFamily="66" charset="0"/>
              </a:rPr>
              <a:t>I	radijem</a:t>
            </a:r>
          </a:p>
        </p:txBody>
      </p:sp>
    </p:spTree>
    <p:extLst>
      <p:ext uri="{BB962C8B-B14F-4D97-AF65-F5344CB8AC3E}">
        <p14:creationId xmlns:p14="http://schemas.microsoft.com/office/powerpoint/2010/main" val="1894511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483</Words>
  <Application>Microsoft Office PowerPoint</Application>
  <PresentationFormat>Široki zaslon</PresentationFormat>
  <Paragraphs>62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Matea</dc:creator>
  <cp:lastModifiedBy>Matea</cp:lastModifiedBy>
  <cp:revision>8</cp:revision>
  <dcterms:created xsi:type="dcterms:W3CDTF">2020-05-12T08:07:42Z</dcterms:created>
  <dcterms:modified xsi:type="dcterms:W3CDTF">2020-05-12T09:34:21Z</dcterms:modified>
</cp:coreProperties>
</file>