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7CEA9-28A8-451A-911B-6DC63FE02744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8141A-A0C2-4C0C-A53E-42D3A1E9F8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214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8141A-A0C2-4C0C-A53E-42D3A1E9F893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733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96CC-5FE9-4A6A-B576-A80DFFCD4A11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17D-F24C-4756-A836-E2477C5575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EA96CC-5FE9-4A6A-B576-A80DFFCD4A11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1617D-F24C-4756-A836-E2477C5575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96CC-5FE9-4A6A-B576-A80DFFCD4A11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1617D-F24C-4756-A836-E2477C5575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Oplošje kvadra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68005"/>
            <a:ext cx="3143597" cy="238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2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1. Koliko iznosi oplošje kvadra kojemu su duljine bridova a=2 cm, b=4 cm i c=3 cm.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27" y="1586677"/>
            <a:ext cx="5904131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210368" y="2979675"/>
            <a:ext cx="39145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c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6424452" y="2945282"/>
            <a:ext cx="39145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c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767201" y="1916832"/>
            <a:ext cx="39145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a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1088653" y="4149080"/>
            <a:ext cx="39145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a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6424452" y="1819600"/>
            <a:ext cx="39145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a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3677695" y="1916832"/>
            <a:ext cx="39145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2227150" y="1916832"/>
            <a:ext cx="41229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b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4621873" y="3882405"/>
            <a:ext cx="41229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b</a:t>
            </a:r>
          </a:p>
        </p:txBody>
      </p:sp>
      <p:sp>
        <p:nvSpPr>
          <p:cNvPr id="16" name="TekstniOkvir 15"/>
          <p:cNvSpPr txBox="1"/>
          <p:nvPr/>
        </p:nvSpPr>
        <p:spPr>
          <a:xfrm>
            <a:off x="1969867" y="4102929"/>
            <a:ext cx="92685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a ∙ b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4901322" y="1819600"/>
            <a:ext cx="92685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a ∙ b</a:t>
            </a:r>
          </a:p>
        </p:txBody>
      </p:sp>
      <p:sp>
        <p:nvSpPr>
          <p:cNvPr id="18" name="TekstniOkvir 17"/>
          <p:cNvSpPr txBox="1"/>
          <p:nvPr/>
        </p:nvSpPr>
        <p:spPr>
          <a:xfrm>
            <a:off x="705646" y="2950784"/>
            <a:ext cx="90601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a ∙ c</a:t>
            </a:r>
          </a:p>
        </p:txBody>
      </p:sp>
      <p:sp>
        <p:nvSpPr>
          <p:cNvPr id="19" name="TekstniOkvir 18"/>
          <p:cNvSpPr txBox="1"/>
          <p:nvPr/>
        </p:nvSpPr>
        <p:spPr>
          <a:xfrm>
            <a:off x="3552717" y="2956286"/>
            <a:ext cx="90601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a ∙ c</a:t>
            </a:r>
          </a:p>
        </p:txBody>
      </p:sp>
      <p:sp>
        <p:nvSpPr>
          <p:cNvPr id="20" name="TekstniOkvir 19"/>
          <p:cNvSpPr txBox="1"/>
          <p:nvPr/>
        </p:nvSpPr>
        <p:spPr>
          <a:xfrm>
            <a:off x="1981707" y="2956286"/>
            <a:ext cx="92685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b ∙ c</a:t>
            </a:r>
          </a:p>
        </p:txBody>
      </p:sp>
      <p:sp>
        <p:nvSpPr>
          <p:cNvPr id="21" name="TekstniOkvir 20"/>
          <p:cNvSpPr txBox="1"/>
          <p:nvPr/>
        </p:nvSpPr>
        <p:spPr>
          <a:xfrm>
            <a:off x="4828019" y="2950783"/>
            <a:ext cx="92685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900" b="1" dirty="0">
                <a:latin typeface="+mj-lt"/>
              </a:rPr>
              <a:t>b ∙ c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79398" y="5324617"/>
            <a:ext cx="4421924" cy="9848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900" b="1" dirty="0">
                <a:latin typeface="+mj-lt"/>
              </a:rPr>
              <a:t>O = 2ab + 2ac + </a:t>
            </a:r>
            <a:r>
              <a:rPr lang="hr-HR" sz="2900" b="1" dirty="0" err="1">
                <a:latin typeface="+mj-lt"/>
              </a:rPr>
              <a:t>2bc</a:t>
            </a:r>
            <a:endParaRPr lang="hr-HR" sz="2900" b="1" dirty="0">
              <a:latin typeface="+mj-lt"/>
            </a:endParaRPr>
          </a:p>
          <a:p>
            <a:r>
              <a:rPr lang="hr-HR" sz="2900" b="1" dirty="0">
                <a:latin typeface="+mj-lt"/>
              </a:rPr>
              <a:t>O = 2( </a:t>
            </a:r>
            <a:r>
              <a:rPr lang="hr-HR" sz="2900" b="1" dirty="0" err="1">
                <a:latin typeface="+mj-lt"/>
              </a:rPr>
              <a:t>ab</a:t>
            </a:r>
            <a:r>
              <a:rPr lang="hr-HR" sz="2900" b="1" dirty="0">
                <a:latin typeface="+mj-lt"/>
              </a:rPr>
              <a:t> + </a:t>
            </a:r>
            <a:r>
              <a:rPr lang="hr-HR" sz="2900" b="1" dirty="0" err="1">
                <a:latin typeface="+mj-lt"/>
              </a:rPr>
              <a:t>ac</a:t>
            </a:r>
            <a:r>
              <a:rPr lang="hr-HR" sz="2900" b="1" dirty="0">
                <a:latin typeface="+mj-lt"/>
              </a:rPr>
              <a:t> + </a:t>
            </a:r>
            <a:r>
              <a:rPr lang="hr-HR" sz="2900" b="1" dirty="0" err="1">
                <a:latin typeface="+mj-lt"/>
              </a:rPr>
              <a:t>bc</a:t>
            </a:r>
            <a:r>
              <a:rPr lang="hr-HR" sz="2900" b="1" dirty="0">
                <a:latin typeface="+mj-lt"/>
              </a:rPr>
              <a:t>)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364750" y="4124386"/>
            <a:ext cx="3779250" cy="2733613"/>
          </a:xfrm>
        </p:spPr>
        <p:txBody>
          <a:bodyPr>
            <a:normAutofit fontScale="92500"/>
          </a:bodyPr>
          <a:lstStyle/>
          <a:p>
            <a:r>
              <a:rPr lang="hr-HR" dirty="0"/>
              <a:t>Rješenje:</a:t>
            </a:r>
          </a:p>
          <a:p>
            <a:r>
              <a:rPr lang="hr-HR" dirty="0"/>
              <a:t>O = 2 (2∙4 + 2∙3 + 4∙3)</a:t>
            </a:r>
          </a:p>
          <a:p>
            <a:r>
              <a:rPr lang="hr-HR" dirty="0"/>
              <a:t>O = 2 (8 + 6 + 12)</a:t>
            </a:r>
          </a:p>
          <a:p>
            <a:r>
              <a:rPr lang="hr-HR" dirty="0"/>
              <a:t>O = 2 ∙26</a:t>
            </a:r>
          </a:p>
          <a:p>
            <a:r>
              <a:rPr lang="hr-HR" dirty="0"/>
              <a:t>O = 52 cm</a:t>
            </a:r>
            <a:r>
              <a:rPr lang="hr-HR" baseline="30000" dirty="0"/>
              <a:t>2</a:t>
            </a:r>
            <a:endParaRPr lang="hr-HR" dirty="0"/>
          </a:p>
        </p:txBody>
      </p:sp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7668344" y="6309502"/>
            <a:ext cx="1475656" cy="54849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145546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6" grpId="0" animBg="1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752528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Oplošje kvadra </a:t>
            </a:r>
            <a:r>
              <a:rPr lang="hr-HR" dirty="0">
                <a:solidFill>
                  <a:srgbClr val="FF0000"/>
                </a:solidFill>
              </a:rPr>
              <a:t>računa se prema formuli </a:t>
            </a:r>
          </a:p>
          <a:p>
            <a:pPr algn="ctr"/>
            <a:r>
              <a:rPr lang="hr-HR" b="1" i="1" dirty="0">
                <a:solidFill>
                  <a:srgbClr val="FF0000"/>
                </a:solidFill>
              </a:rPr>
              <a:t>O </a:t>
            </a:r>
            <a:r>
              <a:rPr lang="hr-HR" b="1" dirty="0">
                <a:solidFill>
                  <a:srgbClr val="FF0000"/>
                </a:solidFill>
              </a:rPr>
              <a:t>= 2(</a:t>
            </a:r>
            <a:r>
              <a:rPr lang="hr-HR" b="1" i="1" dirty="0" err="1">
                <a:solidFill>
                  <a:srgbClr val="FF0000"/>
                </a:solidFill>
              </a:rPr>
              <a:t>ab</a:t>
            </a:r>
            <a:r>
              <a:rPr lang="hr-HR" b="1" i="1" dirty="0">
                <a:solidFill>
                  <a:srgbClr val="FF0000"/>
                </a:solidFill>
              </a:rPr>
              <a:t> </a:t>
            </a:r>
            <a:r>
              <a:rPr lang="hr-HR" b="1" dirty="0">
                <a:solidFill>
                  <a:srgbClr val="FF0000"/>
                </a:solidFill>
              </a:rPr>
              <a:t>+ </a:t>
            </a:r>
            <a:r>
              <a:rPr lang="hr-HR" b="1" i="1" dirty="0" err="1">
                <a:solidFill>
                  <a:srgbClr val="FF0000"/>
                </a:solidFill>
              </a:rPr>
              <a:t>ac</a:t>
            </a:r>
            <a:r>
              <a:rPr lang="hr-HR" b="1" i="1" dirty="0">
                <a:solidFill>
                  <a:srgbClr val="FF0000"/>
                </a:solidFill>
              </a:rPr>
              <a:t> </a:t>
            </a:r>
            <a:r>
              <a:rPr lang="hr-HR" b="1" dirty="0">
                <a:solidFill>
                  <a:srgbClr val="FF0000"/>
                </a:solidFill>
              </a:rPr>
              <a:t>+ </a:t>
            </a:r>
            <a:r>
              <a:rPr lang="hr-HR" b="1" i="1" dirty="0" err="1">
                <a:solidFill>
                  <a:srgbClr val="FF0000"/>
                </a:solidFill>
              </a:rPr>
              <a:t>bc</a:t>
            </a:r>
            <a:r>
              <a:rPr lang="hr-HR" b="1" dirty="0">
                <a:solidFill>
                  <a:srgbClr val="FF0000"/>
                </a:solidFill>
              </a:rPr>
              <a:t>),</a:t>
            </a:r>
          </a:p>
          <a:p>
            <a:r>
              <a:rPr lang="hr-HR" dirty="0">
                <a:solidFill>
                  <a:srgbClr val="FF0000"/>
                </a:solidFill>
              </a:rPr>
              <a:t>pri čemu su </a:t>
            </a:r>
            <a:r>
              <a:rPr lang="hr-HR" i="1" dirty="0">
                <a:solidFill>
                  <a:srgbClr val="FF0000"/>
                </a:solidFill>
              </a:rPr>
              <a:t>a</a:t>
            </a:r>
            <a:r>
              <a:rPr lang="hr-HR" dirty="0">
                <a:solidFill>
                  <a:srgbClr val="FF0000"/>
                </a:solidFill>
              </a:rPr>
              <a:t>, </a:t>
            </a:r>
            <a:r>
              <a:rPr lang="hr-HR" i="1" dirty="0">
                <a:solidFill>
                  <a:srgbClr val="FF0000"/>
                </a:solidFill>
              </a:rPr>
              <a:t>b </a:t>
            </a:r>
            <a:r>
              <a:rPr lang="hr-HR" dirty="0">
                <a:solidFill>
                  <a:srgbClr val="FF0000"/>
                </a:solidFill>
              </a:rPr>
              <a:t>i </a:t>
            </a:r>
            <a:r>
              <a:rPr lang="hr-HR" i="1" dirty="0">
                <a:solidFill>
                  <a:srgbClr val="FF0000"/>
                </a:solidFill>
              </a:rPr>
              <a:t>c </a:t>
            </a:r>
            <a:r>
              <a:rPr lang="hr-HR" dirty="0">
                <a:solidFill>
                  <a:srgbClr val="FF0000"/>
                </a:solidFill>
              </a:rPr>
              <a:t>duljine bridova kvadra iz istog vrha.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9" name="Elipsa 8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Kružna strelica 9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542" y="3634079"/>
            <a:ext cx="4248472" cy="322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25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Izračunaj oplošje kvadra ako su zadane duljine njegovih bridova: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038600" cy="4853136"/>
          </a:xfrm>
        </p:spPr>
        <p:txBody>
          <a:bodyPr/>
          <a:lstStyle/>
          <a:p>
            <a:r>
              <a:rPr lang="hr-HR" dirty="0"/>
              <a:t>a) 4cm, 3cm, 4cm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4427984" y="1700808"/>
            <a:ext cx="4495800" cy="4997152"/>
          </a:xfrm>
        </p:spPr>
        <p:txBody>
          <a:bodyPr/>
          <a:lstStyle/>
          <a:p>
            <a:r>
              <a:rPr lang="hr-HR" dirty="0"/>
              <a:t>b) 0.9dm, 7.5 cm, 120 mm</a:t>
            </a:r>
          </a:p>
        </p:txBody>
      </p:sp>
    </p:spTree>
    <p:extLst>
      <p:ext uri="{BB962C8B-B14F-4D97-AF65-F5344CB8AC3E}">
        <p14:creationId xmlns:p14="http://schemas.microsoft.com/office/powerpoint/2010/main" val="343885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Izračunaj oplošje kvadra ako su duljine njegovih bridova √2 cm, 2 √2 cm, 3 √2 cm.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038600" cy="485313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4427984" y="1700808"/>
            <a:ext cx="4495800" cy="4997152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23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Izračunaj duljinu trećeg brida kvadra ako je zadano oplošje kvadra i duljine dvaju bridova: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O=148 cm</a:t>
            </a:r>
            <a:r>
              <a:rPr lang="hr-HR" baseline="30000" dirty="0"/>
              <a:t>2</a:t>
            </a:r>
            <a:endParaRPr lang="hr-HR" dirty="0"/>
          </a:p>
          <a:p>
            <a:r>
              <a:rPr lang="hr-HR" dirty="0"/>
              <a:t>a = 6 cm</a:t>
            </a:r>
          </a:p>
          <a:p>
            <a:r>
              <a:rPr lang="hr-HR" dirty="0"/>
              <a:t>b = 4 cm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2449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4. Duljine bridova kvadra odnose se kao 3 : 4 : 5. Izračunaj duljine bridova kvadra ako mu je oplošje 376 cm</a:t>
            </a:r>
            <a:r>
              <a:rPr lang="hr-HR" baseline="30000" dirty="0"/>
              <a:t>2</a:t>
            </a:r>
            <a:r>
              <a:rPr lang="hr-HR" dirty="0"/>
              <a:t>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199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rgbClr val="53537D"/>
          </a:solidFill>
        </p:spPr>
        <p:txBody>
          <a:bodyPr>
            <a:normAutofit/>
          </a:bodyPr>
          <a:lstStyle/>
          <a:p>
            <a:r>
              <a:rPr lang="hr-HR" dirty="0"/>
              <a:t>5. Soba ima oblik kvadra duljine 5 m, širine 4 m i visine 2.6 m. U njoj se nalazi prozor </a:t>
            </a:r>
            <a:r>
              <a:rPr lang="pl-PL" dirty="0"/>
              <a:t>2 m x 1.5 m i vrata 2.2 m x 1 m. Kolika je površina koju treba obojiti?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388843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4176464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444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  <a:solidFill>
            <a:srgbClr val="53537D"/>
          </a:solidFill>
        </p:spPr>
        <p:txBody>
          <a:bodyPr>
            <a:normAutofit/>
          </a:bodyPr>
          <a:lstStyle/>
          <a:p>
            <a:r>
              <a:rPr lang="hr-HR" dirty="0"/>
              <a:t>6. </a:t>
            </a:r>
            <a:r>
              <a:rPr lang="pl-PL" dirty="0"/>
              <a:t>Postolje za dodjelu odličja na skijaškom natjecanju sastavljeno je od tri kvadra bez dna. Koliko je kvadratnih metara materijala potrebno za izradu tog postolja?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2459368"/>
            <a:ext cx="4038600" cy="388843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879" y="2291699"/>
            <a:ext cx="5544119" cy="212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728941"/>
      </p:ext>
    </p:extLst>
  </p:cSld>
  <p:clrMapOvr>
    <a:masterClrMapping/>
  </p:clrMapOvr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48</TotalTime>
  <Words>319</Words>
  <Application>Microsoft Office PowerPoint</Application>
  <PresentationFormat>Prikaz na zaslonu (4:3)</PresentationFormat>
  <Paragraphs>40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alfa_plava_2014</vt:lpstr>
      <vt:lpstr>Oplošje kvadra</vt:lpstr>
      <vt:lpstr>Primjer 1. Koliko iznosi oplošje kvadra kojemu su duljine bridova a=2 cm, b=4 cm i c=3 cm.</vt:lpstr>
      <vt:lpstr>UPAMTI</vt:lpstr>
      <vt:lpstr>1. Izračunaj oplošje kvadra ako su zadane duljine njegovih bridova:</vt:lpstr>
      <vt:lpstr>2. Izračunaj oplošje kvadra ako su duljine njegovih bridova √2 cm, 2 √2 cm, 3 √2 cm.</vt:lpstr>
      <vt:lpstr>3. Izračunaj duljinu trećeg brida kvadra ako je zadano oplošje kvadra i duljine dvaju bridova:</vt:lpstr>
      <vt:lpstr>4. Duljine bridova kvadra odnose se kao 3 : 4 : 5. Izračunaj duljine bridova kvadra ako mu je oplošje 376 cm2.</vt:lpstr>
      <vt:lpstr>5. Soba ima oblik kvadra duljine 5 m, širine 4 m i visine 2.6 m. U njoj se nalazi prozor 2 m x 1.5 m i vrata 2.2 m x 1 m. Kolika je površina koju treba obojiti?</vt:lpstr>
      <vt:lpstr>6. Postolje za dodjelu odličja na skijaškom natjecanju sastavljeno je od tri kvadra bez dna. Koliko je kvadratnih metara materijala potrebno za izradu tog postolja?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Oplošje kvadra</dc:title>
  <dc:creator>Marija</dc:creator>
  <cp:lastModifiedBy>Marija Požgajec</cp:lastModifiedBy>
  <cp:revision>14</cp:revision>
  <dcterms:created xsi:type="dcterms:W3CDTF">2014-04-16T07:12:27Z</dcterms:created>
  <dcterms:modified xsi:type="dcterms:W3CDTF">2020-05-12T07:50:55Z</dcterms:modified>
</cp:coreProperties>
</file>