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74" r:id="rId6"/>
    <p:sldId id="268" r:id="rId7"/>
    <p:sldId id="264" r:id="rId8"/>
    <p:sldId id="265" r:id="rId9"/>
    <p:sldId id="270" r:id="rId10"/>
    <p:sldId id="269" r:id="rId11"/>
    <p:sldId id="271" r:id="rId12"/>
    <p:sldId id="272" r:id="rId13"/>
    <p:sldId id="266" r:id="rId14"/>
    <p:sldId id="273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5396-E74C-4ECA-8134-4A542653AC2F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E5CA-4990-4ADF-840A-6EAA10CDB4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2D5396-E74C-4ECA-8134-4A542653AC2F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96E5CA-4990-4ADF-840A-6EAA10CDB4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5396-E74C-4ECA-8134-4A542653AC2F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E5CA-4990-4ADF-840A-6EAA10CDB4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3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2.wmf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4.png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6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Kvadar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12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3. Izračunaj površine svih triju dijagonalnih presjeka kvadra.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1492972"/>
            <a:ext cx="3103240" cy="180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529" y="1603184"/>
            <a:ext cx="2894372" cy="169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893" y="1627016"/>
            <a:ext cx="2808312" cy="167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35863"/>
              </p:ext>
            </p:extLst>
          </p:nvPr>
        </p:nvGraphicFramePr>
        <p:xfrm>
          <a:off x="395536" y="3454550"/>
          <a:ext cx="203835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Jednadžba" r:id="rId6" imgW="838080" imgH="482400" progId="Equation.3">
                  <p:embed/>
                </p:oleObj>
              </mc:Choice>
              <mc:Fallback>
                <p:oleObj name="Jednadžba" r:id="rId6" imgW="838080" imgH="4824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454550"/>
                        <a:ext cx="2038350" cy="11715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403005"/>
              </p:ext>
            </p:extLst>
          </p:nvPr>
        </p:nvGraphicFramePr>
        <p:xfrm>
          <a:off x="3405188" y="3573463"/>
          <a:ext cx="206851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Jednadžba" r:id="rId8" imgW="850680" imgH="482400" progId="Equation.3">
                  <p:embed/>
                </p:oleObj>
              </mc:Choice>
              <mc:Fallback>
                <p:oleObj name="Jednadžba" r:id="rId8" imgW="850680" imgH="4824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3573463"/>
                        <a:ext cx="2068512" cy="1171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827870"/>
              </p:ext>
            </p:extLst>
          </p:nvPr>
        </p:nvGraphicFramePr>
        <p:xfrm>
          <a:off x="6334125" y="3573463"/>
          <a:ext cx="206851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Jednadžba" r:id="rId10" imgW="850680" imgH="482400" progId="Equation.3">
                  <p:embed/>
                </p:oleObj>
              </mc:Choice>
              <mc:Fallback>
                <p:oleObj name="Jednadžba" r:id="rId10" imgW="850680" imgH="4824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3573463"/>
                        <a:ext cx="2068513" cy="1171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7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Izračunaj duljinu prostorne dijagonale kvadra ako su mu zadane duljine bridova iz jednog vrha: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12 cm, 3 cm i 4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997152"/>
          </a:xfrm>
        </p:spPr>
        <p:txBody>
          <a:bodyPr/>
          <a:lstStyle/>
          <a:p>
            <a:r>
              <a:rPr lang="hr-HR" dirty="0"/>
              <a:t>b) 12 cm, 09.dm, 80 mm</a:t>
            </a:r>
          </a:p>
        </p:txBody>
      </p:sp>
    </p:spTree>
    <p:extLst>
      <p:ext uri="{BB962C8B-B14F-4D97-AF65-F5344CB8AC3E}">
        <p14:creationId xmlns:p14="http://schemas.microsoft.com/office/powerpoint/2010/main" val="176106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Može li se olovka duga 14 cm spremiti u kutiju oblika kvadra čije su mjere 9 cm x 8 cm x 7 cm?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8620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403" y="23024"/>
            <a:ext cx="9144000" cy="1417638"/>
          </a:xfrm>
        </p:spPr>
        <p:txBody>
          <a:bodyPr>
            <a:noAutofit/>
          </a:bodyPr>
          <a:lstStyle/>
          <a:p>
            <a:r>
              <a:rPr lang="hr-HR" dirty="0"/>
              <a:t>6. Izračunaj duljinu trećeg brida kvadra ako su zadane duljine prostorne dijagonale i dvaju</a:t>
            </a:r>
            <a:br>
              <a:rPr lang="hr-HR" dirty="0"/>
            </a:br>
            <a:r>
              <a:rPr lang="hr-HR" dirty="0"/>
              <a:t>bridova: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55160" cy="4853136"/>
          </a:xfrm>
        </p:spPr>
        <p:txBody>
          <a:bodyPr/>
          <a:lstStyle/>
          <a:p>
            <a:r>
              <a:rPr lang="hr-HR" dirty="0"/>
              <a:t>D=21 cm, a=4 cm, b= 2dm</a:t>
            </a:r>
          </a:p>
        </p:txBody>
      </p:sp>
    </p:spTree>
    <p:extLst>
      <p:ext uri="{BB962C8B-B14F-4D97-AF65-F5344CB8AC3E}">
        <p14:creationId xmlns:p14="http://schemas.microsoft.com/office/powerpoint/2010/main" val="76929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7</a:t>
            </a:r>
            <a:r>
              <a:rPr lang="hr-HR"/>
              <a:t>. </a:t>
            </a:r>
            <a:r>
              <a:rPr lang="hr-HR" dirty="0"/>
              <a:t>Izračunaj duljine bridova kvadra ako su zadani duljina prostorne dijagonale i omjer duljina</a:t>
            </a:r>
            <a:br>
              <a:rPr lang="hr-HR" dirty="0"/>
            </a:br>
            <a:r>
              <a:rPr lang="hr-HR" dirty="0"/>
              <a:t>bridova: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D=20√2 cm</a:t>
            </a:r>
          </a:p>
          <a:p>
            <a:r>
              <a:rPr lang="pt-BR" i="1" dirty="0"/>
              <a:t>a </a:t>
            </a:r>
            <a:r>
              <a:rPr lang="pt-BR" dirty="0"/>
              <a:t>: </a:t>
            </a:r>
            <a:r>
              <a:rPr lang="pt-BR" i="1" dirty="0"/>
              <a:t>b </a:t>
            </a:r>
            <a:r>
              <a:rPr lang="pt-BR" dirty="0"/>
              <a:t>: </a:t>
            </a:r>
            <a:r>
              <a:rPr lang="pt-BR" i="1" dirty="0"/>
              <a:t>c </a:t>
            </a:r>
            <a:r>
              <a:rPr lang="pt-BR" dirty="0"/>
              <a:t>= 3 : 4 </a:t>
            </a:r>
            <a:r>
              <a:rPr lang="pt-BR"/>
              <a:t>: 5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1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680520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Kvadar </a:t>
            </a:r>
            <a:r>
              <a:rPr lang="pl-PL" dirty="0">
                <a:solidFill>
                  <a:srgbClr val="FF0000"/>
                </a:solidFill>
              </a:rPr>
              <a:t>je uspravna prizma čija je </a:t>
            </a:r>
            <a:r>
              <a:rPr lang="hr-HR" dirty="0">
                <a:solidFill>
                  <a:srgbClr val="FF0000"/>
                </a:solidFill>
              </a:rPr>
              <a:t>osnovka (baza) pravokutnik.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88840"/>
            <a:ext cx="3560216" cy="388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5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Istom bojom oboji pravokutnike koji su u kvadru nasuprotni. Promotri mreže kvadra.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3570507"/>
            <a:ext cx="4038600" cy="2555656"/>
          </a:xfrm>
        </p:spPr>
        <p:txBody>
          <a:bodyPr/>
          <a:lstStyle/>
          <a:p>
            <a:r>
              <a:rPr lang="hr-HR" dirty="0"/>
              <a:t>a)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3570507"/>
            <a:ext cx="4038600" cy="2555656"/>
          </a:xfrm>
        </p:spPr>
        <p:txBody>
          <a:bodyPr/>
          <a:lstStyle/>
          <a:p>
            <a:r>
              <a:rPr lang="hr-HR" dirty="0"/>
              <a:t>b)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395" y="1531412"/>
            <a:ext cx="3330871" cy="173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lika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57320"/>
            <a:ext cx="44279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777" y="4041296"/>
            <a:ext cx="4355221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77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Koja od zadanih mreža pripadaju kvadru?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74222"/>
            <a:ext cx="738187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56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Pokraj točne izjave zaokruži slovo T, a pokraj netočne slovo N.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Kvadar je geometrijsko tijelo.       		        </a:t>
            </a:r>
            <a:r>
              <a:rPr lang="hr-HR" b="1" dirty="0">
                <a:solidFill>
                  <a:srgbClr val="7030A0"/>
                </a:solidFill>
              </a:rPr>
              <a:t> </a:t>
            </a:r>
            <a:r>
              <a:rPr lang="hr-HR" b="1" dirty="0">
                <a:solidFill>
                  <a:srgbClr val="002060"/>
                </a:solidFill>
              </a:rPr>
              <a:t>T   N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7030A0"/>
                </a:solidFill>
              </a:rPr>
              <a:t>Kocka je geometrijski lik. 				</a:t>
            </a:r>
            <a:r>
              <a:rPr lang="hr-HR" b="1" dirty="0">
                <a:solidFill>
                  <a:srgbClr val="7030A0"/>
                </a:solidFill>
              </a:rPr>
              <a:t>T   N</a:t>
            </a:r>
            <a:endParaRPr lang="hr-HR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/>
              <a:t>Kocka ima 4 strane. 					</a:t>
            </a:r>
            <a:r>
              <a:rPr lang="hr-HR" b="1" dirty="0">
                <a:solidFill>
                  <a:srgbClr val="002060"/>
                </a:solidFill>
              </a:rPr>
              <a:t>T   N</a:t>
            </a:r>
            <a:endParaRPr lang="hr-HR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7030A0"/>
                </a:solidFill>
              </a:rPr>
              <a:t>Kocka je kvadar. 					</a:t>
            </a:r>
            <a:r>
              <a:rPr lang="hr-HR" b="1" dirty="0">
                <a:solidFill>
                  <a:srgbClr val="7030A0"/>
                </a:solidFill>
              </a:rPr>
              <a:t>T   N</a:t>
            </a:r>
            <a:endParaRPr lang="hr-HR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/>
              <a:t>Kvadar nije prizma. 					</a:t>
            </a:r>
            <a:r>
              <a:rPr lang="hr-HR" b="1" dirty="0">
                <a:solidFill>
                  <a:srgbClr val="002060"/>
                </a:solidFill>
              </a:rPr>
              <a:t>T   N</a:t>
            </a:r>
            <a:endParaRPr lang="hr-HR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7030A0"/>
                </a:solidFill>
              </a:rPr>
              <a:t>Ako je duljina visine prizme 5 cm, onda je udaljenost njezinih baza 10 cm  			</a:t>
            </a:r>
            <a:r>
              <a:rPr lang="hr-HR" b="1" dirty="0">
                <a:solidFill>
                  <a:srgbClr val="7030A0"/>
                </a:solidFill>
              </a:rPr>
              <a:t>T   </a:t>
            </a:r>
            <a:r>
              <a:rPr lang="hr-HR" b="1" dirty="0" err="1">
                <a:solidFill>
                  <a:srgbClr val="7030A0"/>
                </a:solidFill>
              </a:rPr>
              <a:t>N</a:t>
            </a:r>
            <a:endParaRPr lang="hr-HR" dirty="0">
              <a:solidFill>
                <a:srgbClr val="7030A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563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8435280" cy="1656184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Plošne dijagonale (dijagonale strana) kvadra</a:t>
            </a:r>
            <a:endParaRPr lang="hr-HR" dirty="0">
              <a:solidFill>
                <a:srgbClr val="FF0000"/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48" y="2523025"/>
            <a:ext cx="7918306" cy="194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955454"/>
              </p:ext>
            </p:extLst>
          </p:nvPr>
        </p:nvGraphicFramePr>
        <p:xfrm>
          <a:off x="658848" y="5229200"/>
          <a:ext cx="222196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Jednadžba" r:id="rId4" imgW="914400" imgH="266400" progId="Equation.3">
                  <p:embed/>
                </p:oleObj>
              </mc:Choice>
              <mc:Fallback>
                <p:oleObj name="Jednadžba" r:id="rId4" imgW="9144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8848" y="5229200"/>
                        <a:ext cx="2221961" cy="648072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209462"/>
              </p:ext>
            </p:extLst>
          </p:nvPr>
        </p:nvGraphicFramePr>
        <p:xfrm>
          <a:off x="3427240" y="5229200"/>
          <a:ext cx="22510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Jednadžba" r:id="rId6" imgW="927000" imgH="266400" progId="Equation.3">
                  <p:embed/>
                </p:oleObj>
              </mc:Choice>
              <mc:Fallback>
                <p:oleObj name="Jednadžba" r:id="rId6" imgW="927000" imgH="2664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240" y="5229200"/>
                        <a:ext cx="2251075" cy="6477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321678"/>
              </p:ext>
            </p:extLst>
          </p:nvPr>
        </p:nvGraphicFramePr>
        <p:xfrm>
          <a:off x="6156176" y="5229200"/>
          <a:ext cx="22510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Jednadžba" r:id="rId8" imgW="927000" imgH="279360" progId="Equation.3">
                  <p:embed/>
                </p:oleObj>
              </mc:Choice>
              <mc:Fallback>
                <p:oleObj name="Jednadžba" r:id="rId8" imgW="927000" imgH="27936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229200"/>
                        <a:ext cx="2251075" cy="6794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483997"/>
              </p:ext>
            </p:extLst>
          </p:nvPr>
        </p:nvGraphicFramePr>
        <p:xfrm>
          <a:off x="750888" y="4503738"/>
          <a:ext cx="20383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Jednadžba" r:id="rId10" imgW="838080" imgH="241200" progId="Equation.3">
                  <p:embed/>
                </p:oleObj>
              </mc:Choice>
              <mc:Fallback>
                <p:oleObj name="Jednadžba" r:id="rId10" imgW="838080" imgH="2412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503738"/>
                        <a:ext cx="20383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99873"/>
              </p:ext>
            </p:extLst>
          </p:nvPr>
        </p:nvGraphicFramePr>
        <p:xfrm>
          <a:off x="3519488" y="4467225"/>
          <a:ext cx="20685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Jednadžba" r:id="rId12" imgW="850680" imgH="241200" progId="Equation.3">
                  <p:embed/>
                </p:oleObj>
              </mc:Choice>
              <mc:Fallback>
                <p:oleObj name="Jednadžba" r:id="rId12" imgW="850680" imgH="241200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467225"/>
                        <a:ext cx="20685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445108"/>
              </p:ext>
            </p:extLst>
          </p:nvPr>
        </p:nvGraphicFramePr>
        <p:xfrm>
          <a:off x="6284913" y="4446588"/>
          <a:ext cx="20701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Jednadžba" r:id="rId14" imgW="850680" imgH="253800" progId="Equation.3">
                  <p:embed/>
                </p:oleObj>
              </mc:Choice>
              <mc:Fallback>
                <p:oleObj name="Jednadžba" r:id="rId14" imgW="850680" imgH="253800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4446588"/>
                        <a:ext cx="20701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76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1. Izrazimo formulom duljinu prostorne dijagonale kvadra.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0082"/>
            <a:ext cx="4392488" cy="263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248472" cy="211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86383"/>
              </p:ext>
            </p:extLst>
          </p:nvPr>
        </p:nvGraphicFramePr>
        <p:xfrm>
          <a:off x="3101975" y="4437063"/>
          <a:ext cx="210026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Jednadžba" r:id="rId5" imgW="863280" imgH="241200" progId="Equation.3">
                  <p:embed/>
                </p:oleObj>
              </mc:Choice>
              <mc:Fallback>
                <p:oleObj name="Jednadžba" r:id="rId5" imgW="863280" imgH="241200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4437063"/>
                        <a:ext cx="2100263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38220"/>
              </p:ext>
            </p:extLst>
          </p:nvPr>
        </p:nvGraphicFramePr>
        <p:xfrm>
          <a:off x="2808288" y="5130800"/>
          <a:ext cx="27495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Jednadžba" r:id="rId7" imgW="1130040" imgH="203040" progId="Equation.3">
                  <p:embed/>
                </p:oleObj>
              </mc:Choice>
              <mc:Fallback>
                <p:oleObj name="Jednadžba" r:id="rId7" imgW="1130040" imgH="2030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130800"/>
                        <a:ext cx="27495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69128"/>
              </p:ext>
            </p:extLst>
          </p:nvPr>
        </p:nvGraphicFramePr>
        <p:xfrm>
          <a:off x="3943314" y="5916427"/>
          <a:ext cx="28717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Jednadžba" r:id="rId9" imgW="1180800" imgH="253800" progId="Equation.3">
                  <p:embed/>
                </p:oleObj>
              </mc:Choice>
              <mc:Fallback>
                <p:oleObj name="Jednadžba" r:id="rId9" imgW="1180800" imgH="2538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14" y="5916427"/>
                        <a:ext cx="2871787" cy="617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556338" y="6209928"/>
            <a:ext cx="1619672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12" name="Elipsa 11"/>
          <p:cNvSpPr/>
          <p:nvPr/>
        </p:nvSpPr>
        <p:spPr>
          <a:xfrm>
            <a:off x="3943314" y="4452436"/>
            <a:ext cx="612068" cy="6480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3637280" y="5100508"/>
            <a:ext cx="1224136" cy="64807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699498"/>
              </p:ext>
            </p:extLst>
          </p:nvPr>
        </p:nvGraphicFramePr>
        <p:xfrm>
          <a:off x="611560" y="5963071"/>
          <a:ext cx="27495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Jednadžba" r:id="rId11" imgW="1130040" imgH="203040" progId="Equation.3">
                  <p:embed/>
                </p:oleObj>
              </mc:Choice>
              <mc:Fallback>
                <p:oleObj name="Jednadžba" r:id="rId11" imgW="1130040" imgH="2030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963071"/>
                        <a:ext cx="2749550" cy="4937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00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403" y="23024"/>
            <a:ext cx="9144000" cy="1417638"/>
          </a:xfrm>
        </p:spPr>
        <p:txBody>
          <a:bodyPr>
            <a:noAutofit/>
          </a:bodyPr>
          <a:lstStyle/>
          <a:p>
            <a:r>
              <a:rPr lang="hr-HR" dirty="0"/>
              <a:t>Primjer 2. Izračunajmo duljinu prostorne dijagonale kvadra ako duljine njegovih bridova iznose: </a:t>
            </a:r>
            <a:r>
              <a:rPr lang="hr-HR" i="1" dirty="0"/>
              <a:t>a </a:t>
            </a:r>
            <a:r>
              <a:rPr lang="hr-HR" dirty="0"/>
              <a:t>= 0.15 m, </a:t>
            </a:r>
            <a:r>
              <a:rPr lang="hr-HR" i="1" dirty="0"/>
              <a:t>b </a:t>
            </a:r>
            <a:r>
              <a:rPr lang="hr-HR" dirty="0"/>
              <a:t>= 2 dm, </a:t>
            </a:r>
            <a:r>
              <a:rPr lang="hr-HR" i="1" dirty="0"/>
              <a:t>c </a:t>
            </a:r>
            <a:r>
              <a:rPr lang="hr-HR" dirty="0"/>
              <a:t>= 60 cm.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/>
              <a:t>Rješenje:</a:t>
            </a:r>
          </a:p>
          <a:p>
            <a:r>
              <a:rPr lang="hr-HR"/>
              <a:t>a</a:t>
            </a:r>
            <a:r>
              <a:rPr lang="hr-HR" dirty="0"/>
              <a:t>= 0.15 m = 15 cm</a:t>
            </a:r>
          </a:p>
          <a:p>
            <a:r>
              <a:rPr lang="hr-HR" dirty="0"/>
              <a:t>b= 2 dm = 20 cm</a:t>
            </a:r>
          </a:p>
          <a:p>
            <a:r>
              <a:rPr lang="hr-HR" u="sng" dirty="0"/>
              <a:t>c= 60 cm</a:t>
            </a:r>
            <a:r>
              <a:rPr lang="hr-HR" dirty="0"/>
              <a:t>_______</a:t>
            </a:r>
          </a:p>
          <a:p>
            <a:r>
              <a:rPr lang="hr-HR" dirty="0"/>
              <a:t>D=?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D</a:t>
            </a:r>
            <a:r>
              <a:rPr lang="hr-HR" baseline="30000" dirty="0"/>
              <a:t>2</a:t>
            </a:r>
            <a:r>
              <a:rPr lang="hr-HR" dirty="0"/>
              <a:t>=a</a:t>
            </a:r>
            <a:r>
              <a:rPr lang="hr-HR" baseline="30000" dirty="0"/>
              <a:t>2</a:t>
            </a:r>
            <a:r>
              <a:rPr lang="hr-HR" dirty="0"/>
              <a:t>+b</a:t>
            </a:r>
            <a:r>
              <a:rPr lang="hr-HR" baseline="30000" dirty="0"/>
              <a:t>2</a:t>
            </a:r>
            <a:r>
              <a:rPr lang="hr-HR" dirty="0"/>
              <a:t>+c</a:t>
            </a:r>
            <a:r>
              <a:rPr lang="hr-HR" baseline="30000" dirty="0"/>
              <a:t>2</a:t>
            </a:r>
            <a:endParaRPr lang="hr-HR" dirty="0"/>
          </a:p>
          <a:p>
            <a:r>
              <a:rPr lang="hr-HR" dirty="0"/>
              <a:t>D</a:t>
            </a:r>
            <a:r>
              <a:rPr lang="hr-HR" baseline="30000" dirty="0"/>
              <a:t>2</a:t>
            </a:r>
            <a:r>
              <a:rPr lang="hr-HR" dirty="0"/>
              <a:t>=15</a:t>
            </a:r>
            <a:r>
              <a:rPr lang="hr-HR" baseline="30000" dirty="0"/>
              <a:t>2</a:t>
            </a:r>
            <a:r>
              <a:rPr lang="hr-HR" dirty="0"/>
              <a:t>+20</a:t>
            </a:r>
            <a:r>
              <a:rPr lang="hr-HR" baseline="30000" dirty="0"/>
              <a:t>2</a:t>
            </a:r>
            <a:r>
              <a:rPr lang="hr-HR" dirty="0"/>
              <a:t>+60</a:t>
            </a:r>
            <a:r>
              <a:rPr lang="hr-HR" baseline="30000" dirty="0"/>
              <a:t>2</a:t>
            </a:r>
            <a:endParaRPr lang="hr-HR" dirty="0"/>
          </a:p>
          <a:p>
            <a:r>
              <a:rPr lang="hr-HR" dirty="0"/>
              <a:t>D</a:t>
            </a:r>
            <a:r>
              <a:rPr lang="hr-HR" baseline="30000" dirty="0"/>
              <a:t>2</a:t>
            </a:r>
            <a:r>
              <a:rPr lang="hr-HR" dirty="0"/>
              <a:t>=225 + 400 + 3600</a:t>
            </a:r>
          </a:p>
          <a:p>
            <a:r>
              <a:rPr lang="hr-HR" dirty="0"/>
              <a:t>D</a:t>
            </a:r>
            <a:r>
              <a:rPr lang="hr-HR" baseline="30000" dirty="0"/>
              <a:t>2</a:t>
            </a:r>
            <a:r>
              <a:rPr lang="hr-HR" dirty="0"/>
              <a:t>= 4225 /√</a:t>
            </a:r>
          </a:p>
          <a:p>
            <a:r>
              <a:rPr lang="hr-HR" dirty="0"/>
              <a:t>D = 65 cm</a:t>
            </a:r>
          </a:p>
        </p:txBody>
      </p:sp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556338" y="6209928"/>
            <a:ext cx="1619672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1229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8219256" cy="2664296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Dijagonalni presjek </a:t>
            </a:r>
            <a:r>
              <a:rPr lang="hr-HR" dirty="0">
                <a:solidFill>
                  <a:srgbClr val="FF0000"/>
                </a:solidFill>
              </a:rPr>
              <a:t>kvadra jest presjek kvadra ravninom koju određuje par usporednih plošnih dijagonala. </a:t>
            </a:r>
          </a:p>
          <a:p>
            <a:r>
              <a:rPr lang="hr-HR" dirty="0">
                <a:solidFill>
                  <a:srgbClr val="FF0000"/>
                </a:solidFill>
              </a:rPr>
              <a:t>Dijagonalni presjek kvadra jest pravokutnik.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38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117</TotalTime>
  <Words>389</Words>
  <Application>Microsoft Office PowerPoint</Application>
  <PresentationFormat>Prikaz na zaslonu (4:3)</PresentationFormat>
  <Paragraphs>43</Paragraphs>
  <Slides>14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alfa_plava_2014</vt:lpstr>
      <vt:lpstr>Jednadžba</vt:lpstr>
      <vt:lpstr>Kvadar</vt:lpstr>
      <vt:lpstr>UPAMTI</vt:lpstr>
      <vt:lpstr>1. Istom bojom oboji pravokutnike koji su u kvadru nasuprotni. Promotri mreže kvadra.</vt:lpstr>
      <vt:lpstr>2. Koja od zadanih mreža pripadaju kvadru?</vt:lpstr>
      <vt:lpstr>3. Pokraj točne izjave zaokruži slovo T, a pokraj netočne slovo N.</vt:lpstr>
      <vt:lpstr>UPAMTI</vt:lpstr>
      <vt:lpstr>Primjer 1. Izrazimo formulom duljinu prostorne dijagonale kvadra.</vt:lpstr>
      <vt:lpstr>Primjer 2. Izračunajmo duljinu prostorne dijagonale kvadra ako duljine njegovih bridova iznose: a = 0.15 m, b = 2 dm, c = 60 cm.</vt:lpstr>
      <vt:lpstr>UPAMTI</vt:lpstr>
      <vt:lpstr>Primjer 3. Izračunaj površine svih triju dijagonalnih presjeka kvadra.</vt:lpstr>
      <vt:lpstr>4. Izračunaj duljinu prostorne dijagonale kvadra ako su mu zadane duljine bridova iz jednog vrha:</vt:lpstr>
      <vt:lpstr>5. Može li se olovka duga 14 cm spremiti u kutiju oblika kvadra čije su mjere 9 cm x 8 cm x 7 cm?</vt:lpstr>
      <vt:lpstr>6. Izračunaj duljinu trećeg brida kvadra ako su zadane duljine prostorne dijagonale i dvaju bridova:</vt:lpstr>
      <vt:lpstr>7. Izračunaj duljine bridova kvadra ako su zadani duljina prostorne dijagonale i omjer duljina bridova: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 Požgajec</cp:lastModifiedBy>
  <cp:revision>25</cp:revision>
  <dcterms:created xsi:type="dcterms:W3CDTF">2014-04-10T13:34:02Z</dcterms:created>
  <dcterms:modified xsi:type="dcterms:W3CDTF">2020-05-11T06:56:41Z</dcterms:modified>
</cp:coreProperties>
</file>