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5353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1BC0-8E60-4610-B3F8-B3B586824396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F8136-B747-4A93-9197-2403B82EBF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AA1BC0-8E60-4610-B3F8-B3B586824396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F8136-B747-4A93-9197-2403B82EBF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/>
              <a:t>edite</a:t>
            </a:r>
            <a:r>
              <a:rPr lang="hr-HR" dirty="0"/>
              <a:t> stilove teksta matrice</a:t>
            </a:r>
          </a:p>
          <a:p>
            <a:pPr lvl="1"/>
            <a:r>
              <a:rPr lang="hr-HR" dirty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A1BC0-8E60-4610-B3F8-B3B586824396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F8136-B747-4A93-9197-2403B82EBF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Oplošje kocke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034975"/>
            <a:ext cx="2763936" cy="2640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" y="174989"/>
            <a:ext cx="747275" cy="53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779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6. Oplošje kocke iznosi 384 cm</a:t>
            </a:r>
            <a:r>
              <a:rPr lang="hr-HR" baseline="30000" dirty="0"/>
              <a:t>2</a:t>
            </a:r>
            <a:r>
              <a:rPr lang="hr-HR" dirty="0"/>
              <a:t>. Izračunaj oplošje one kocke čiji je: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a) brid dulji za 3 cm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b) brid kraći za 3 cm</a:t>
            </a:r>
          </a:p>
        </p:txBody>
      </p:sp>
    </p:spTree>
    <p:extLst>
      <p:ext uri="{BB962C8B-B14F-4D97-AF65-F5344CB8AC3E}">
        <p14:creationId xmlns:p14="http://schemas.microsoft.com/office/powerpoint/2010/main" val="43613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2856"/>
          </a:xfrm>
          <a:solidFill>
            <a:srgbClr val="53537D"/>
          </a:solidFill>
        </p:spPr>
        <p:txBody>
          <a:bodyPr>
            <a:normAutofit/>
          </a:bodyPr>
          <a:lstStyle/>
          <a:p>
            <a:r>
              <a:rPr lang="hr-HR" dirty="0"/>
              <a:t>7. </a:t>
            </a:r>
            <a:r>
              <a:rPr lang="pl-PL" dirty="0"/>
              <a:t>Komad lima u obliku pravokutnika dug je 26 cm</a:t>
            </a:r>
            <a:br>
              <a:rPr lang="pl-PL" dirty="0"/>
            </a:br>
            <a:r>
              <a:rPr lang="pl-PL" dirty="0"/>
              <a:t>i širok 15 cm. Je li moguće od tog lima napraviti</a:t>
            </a:r>
            <a:br>
              <a:rPr lang="pl-PL" dirty="0"/>
            </a:br>
            <a:r>
              <a:rPr lang="pl-PL" dirty="0"/>
              <a:t>kutiju u obliku kocke bez poklopca čiji je brid </a:t>
            </a:r>
            <a:r>
              <a:rPr lang="hr-HR" dirty="0"/>
              <a:t>dug 9 cm?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45367" y="2276872"/>
            <a:ext cx="4368141" cy="4176464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509" y="2276872"/>
            <a:ext cx="4392488" cy="2607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0343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8. Tijela na slici sastavljena su od kocki brida dugog 1 dm. Odredi oplošje tih tijela.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35424"/>
            <a:ext cx="2448272" cy="317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26049"/>
            <a:ext cx="2304256" cy="3140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25774"/>
            <a:ext cx="2520280" cy="2997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8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3648" y="0"/>
            <a:ext cx="7740352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Oplošje</a:t>
            </a:r>
            <a:r>
              <a:rPr lang="hr-HR" dirty="0">
                <a:solidFill>
                  <a:srgbClr val="FF0000"/>
                </a:solidFill>
              </a:rPr>
              <a:t> geometrijskog tijela je zbroj površina </a:t>
            </a:r>
            <a:r>
              <a:rPr lang="vi-VN" dirty="0">
                <a:solidFill>
                  <a:srgbClr val="FF0000"/>
                </a:solidFill>
              </a:rPr>
              <a:t>svih ploha (strana) kojima je to tijelo omeđeno.</a:t>
            </a:r>
            <a:endParaRPr lang="hr-HR" dirty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r>
              <a:rPr lang="hr-HR" b="1" dirty="0">
                <a:solidFill>
                  <a:srgbClr val="FF0000"/>
                </a:solidFill>
              </a:rPr>
              <a:t>Oplošje kocke </a:t>
            </a:r>
            <a:r>
              <a:rPr lang="hr-HR" dirty="0">
                <a:solidFill>
                  <a:srgbClr val="FF0000"/>
                </a:solidFill>
              </a:rPr>
              <a:t>dano je formulom </a:t>
            </a:r>
            <a:r>
              <a:rPr lang="hr-HR" i="1" dirty="0">
                <a:solidFill>
                  <a:srgbClr val="FF0000"/>
                </a:solidFill>
              </a:rPr>
              <a:t>O </a:t>
            </a:r>
            <a:r>
              <a:rPr lang="hr-HR" dirty="0">
                <a:solidFill>
                  <a:srgbClr val="FF0000"/>
                </a:solidFill>
              </a:rPr>
              <a:t>= 6</a:t>
            </a:r>
            <a:r>
              <a:rPr lang="hr-HR" i="1" dirty="0">
                <a:solidFill>
                  <a:srgbClr val="FF0000"/>
                </a:solidFill>
              </a:rPr>
              <a:t>a</a:t>
            </a:r>
            <a:r>
              <a:rPr lang="hr-HR" baseline="30000" dirty="0">
                <a:solidFill>
                  <a:srgbClr val="FF0000"/>
                </a:solidFill>
              </a:rPr>
              <a:t>2</a:t>
            </a:r>
            <a:r>
              <a:rPr lang="hr-HR" dirty="0">
                <a:solidFill>
                  <a:srgbClr val="FF0000"/>
                </a:solidFill>
              </a:rPr>
              <a:t>, pri čemu je </a:t>
            </a:r>
            <a:r>
              <a:rPr lang="hr-HR" i="1" dirty="0">
                <a:solidFill>
                  <a:srgbClr val="FF0000"/>
                </a:solidFill>
              </a:rPr>
              <a:t>a </a:t>
            </a:r>
            <a:r>
              <a:rPr lang="hr-HR" dirty="0">
                <a:solidFill>
                  <a:srgbClr val="FF0000"/>
                </a:solidFill>
              </a:rPr>
              <a:t>duljina brida kocke.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168484" y="297927"/>
            <a:ext cx="980728" cy="980728"/>
            <a:chOff x="7546873" y="5912537"/>
            <a:chExt cx="980728" cy="980728"/>
          </a:xfrm>
        </p:grpSpPr>
        <p:sp>
          <p:nvSpPr>
            <p:cNvPr id="7" name="Elipsa 6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Kružna strelica 7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883" y="2492896"/>
            <a:ext cx="6211789" cy="2912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66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1. Izračunaj oplošje kocke kojoj je duljina brida a = 4 cm.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Rješenje:</a:t>
            </a:r>
          </a:p>
          <a:p>
            <a:r>
              <a:rPr lang="hr-HR" u="sng" dirty="0"/>
              <a:t>a= 4 cm</a:t>
            </a:r>
          </a:p>
          <a:p>
            <a:r>
              <a:rPr lang="hr-HR" dirty="0"/>
              <a:t>O=?</a:t>
            </a:r>
          </a:p>
          <a:p>
            <a:r>
              <a:rPr lang="hr-HR" dirty="0"/>
              <a:t>O = 6a</a:t>
            </a:r>
            <a:r>
              <a:rPr lang="hr-HR" baseline="30000" dirty="0"/>
              <a:t>a</a:t>
            </a:r>
            <a:endParaRPr lang="hr-HR" dirty="0"/>
          </a:p>
          <a:p>
            <a:r>
              <a:rPr lang="hr-HR" dirty="0"/>
              <a:t>O = 6∙4</a:t>
            </a:r>
            <a:r>
              <a:rPr lang="hr-HR" baseline="30000" dirty="0"/>
              <a:t>2</a:t>
            </a:r>
            <a:endParaRPr lang="hr-HR" dirty="0"/>
          </a:p>
          <a:p>
            <a:r>
              <a:rPr lang="hr-HR" dirty="0"/>
              <a:t>O=6∙16</a:t>
            </a:r>
          </a:p>
          <a:p>
            <a:r>
              <a:rPr lang="hr-HR" dirty="0"/>
              <a:t>O= 96 cm</a:t>
            </a:r>
            <a:r>
              <a:rPr lang="hr-HR" baseline="30000" dirty="0"/>
              <a:t>2</a:t>
            </a:r>
            <a:endParaRPr lang="hr-HR" dirty="0"/>
          </a:p>
        </p:txBody>
      </p:sp>
      <p:sp>
        <p:nvSpPr>
          <p:cNvPr id="4" name="Akcijski gumb: Prilagođeno 3">
            <a:hlinkClick r:id="" action="ppaction://noaction" highlightClick="1"/>
          </p:cNvPr>
          <p:cNvSpPr/>
          <p:nvPr/>
        </p:nvSpPr>
        <p:spPr>
          <a:xfrm>
            <a:off x="7415808" y="6309320"/>
            <a:ext cx="1728192" cy="5486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</p:spTree>
    <p:extLst>
      <p:ext uri="{BB962C8B-B14F-4D97-AF65-F5344CB8AC3E}">
        <p14:creationId xmlns:p14="http://schemas.microsoft.com/office/powerpoint/2010/main" val="140222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Primjer 2. Izračunaj duljinu brida i duljinu prostorne dijagonale kocke kojoj je oplošje 294 cm</a:t>
            </a:r>
            <a:r>
              <a:rPr lang="hr-HR" baseline="30000" dirty="0"/>
              <a:t>2</a:t>
            </a:r>
            <a:r>
              <a:rPr lang="hr-HR" dirty="0"/>
              <a:t>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600200"/>
            <a:ext cx="3240360" cy="5069160"/>
          </a:xfrm>
        </p:spPr>
        <p:txBody>
          <a:bodyPr/>
          <a:lstStyle/>
          <a:p>
            <a:r>
              <a:rPr lang="hr-HR" dirty="0"/>
              <a:t>Rješenje:</a:t>
            </a:r>
          </a:p>
          <a:p>
            <a:r>
              <a:rPr lang="hr-HR" u="sng" dirty="0"/>
              <a:t>O=294 cm</a:t>
            </a:r>
            <a:r>
              <a:rPr lang="hr-HR" u="sng" baseline="30000" dirty="0"/>
              <a:t>2</a:t>
            </a:r>
            <a:endParaRPr lang="hr-HR" u="sng" dirty="0"/>
          </a:p>
          <a:p>
            <a:r>
              <a:rPr lang="hr-HR" dirty="0"/>
              <a:t>a=? D=?</a:t>
            </a:r>
          </a:p>
          <a:p>
            <a:r>
              <a:rPr lang="hr-HR" dirty="0"/>
              <a:t>O = 6a</a:t>
            </a:r>
            <a:r>
              <a:rPr lang="hr-HR" baseline="30000" dirty="0"/>
              <a:t>2</a:t>
            </a:r>
            <a:endParaRPr lang="hr-HR" dirty="0"/>
          </a:p>
          <a:p>
            <a:r>
              <a:rPr lang="hr-HR" dirty="0"/>
              <a:t>6a</a:t>
            </a:r>
            <a:r>
              <a:rPr lang="hr-HR" baseline="30000" dirty="0"/>
              <a:t>2</a:t>
            </a:r>
            <a:r>
              <a:rPr lang="hr-HR" dirty="0"/>
              <a:t>=294 / : 6</a:t>
            </a:r>
          </a:p>
          <a:p>
            <a:r>
              <a:rPr lang="hr-HR" dirty="0"/>
              <a:t> a</a:t>
            </a:r>
            <a:r>
              <a:rPr lang="hr-HR" baseline="30000" dirty="0"/>
              <a:t>2</a:t>
            </a:r>
            <a:r>
              <a:rPr lang="hr-HR" dirty="0"/>
              <a:t>=49 /√</a:t>
            </a:r>
          </a:p>
          <a:p>
            <a:r>
              <a:rPr lang="hr-HR" dirty="0"/>
              <a:t>  a= </a:t>
            </a:r>
            <a:r>
              <a:rPr lang="hr-HR" dirty="0" err="1"/>
              <a:t>7</a:t>
            </a:r>
            <a:r>
              <a:rPr lang="hr-HR" dirty="0"/>
              <a:t> cm</a:t>
            </a:r>
          </a:p>
          <a:p>
            <a:endParaRPr lang="hr-HR" dirty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3730371" y="1731827"/>
            <a:ext cx="3240360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Font typeface="Wingdings" panose="05000000000000000000" pitchFamily="2" charset="2"/>
              <a:buNone/>
              <a:defRPr sz="29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  <a:p>
            <a:endParaRPr lang="hr-HR" dirty="0"/>
          </a:p>
          <a:p>
            <a:r>
              <a:rPr lang="hr-HR" dirty="0"/>
              <a:t>D=a√3</a:t>
            </a:r>
          </a:p>
          <a:p>
            <a:r>
              <a:rPr lang="hr-HR" dirty="0"/>
              <a:t>D=a√7 cm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6" name="Akcijski gumb: Prilagođeno 5">
            <a:hlinkClick r:id="" action="ppaction://noaction" highlightClick="1"/>
          </p:cNvPr>
          <p:cNvSpPr/>
          <p:nvPr/>
        </p:nvSpPr>
        <p:spPr>
          <a:xfrm>
            <a:off x="7415808" y="6309320"/>
            <a:ext cx="1728192" cy="5486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</p:spTree>
    <p:extLst>
      <p:ext uri="{BB962C8B-B14F-4D97-AF65-F5344CB8AC3E}">
        <p14:creationId xmlns:p14="http://schemas.microsoft.com/office/powerpoint/2010/main" val="311982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Izračunaj oplošje kocke s bridom duljine: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a) 5 cm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b) 0.4 m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2555776" y="6165304"/>
            <a:ext cx="41044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500" dirty="0">
                <a:latin typeface="+mj-lt"/>
              </a:rPr>
              <a:t>Sva oplošja izrazi u dm</a:t>
            </a:r>
            <a:r>
              <a:rPr lang="hr-HR" sz="2500" baseline="30000" dirty="0">
                <a:latin typeface="+mj-lt"/>
              </a:rPr>
              <a:t>2</a:t>
            </a:r>
            <a:r>
              <a:rPr lang="hr-HR" sz="25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324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Izračunaj duljinu brida kocke kojoj je oplošje jednako: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a) 54 cm</a:t>
            </a:r>
            <a:r>
              <a:rPr lang="hr-HR" baseline="30000" dirty="0"/>
              <a:t>2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b) 150 dm</a:t>
            </a:r>
            <a:r>
              <a:rPr lang="hr-HR" baseline="30000" dirty="0"/>
              <a:t>2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6068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Izračunaj oplošje kocke ako je duljina njezine prostorne dijagonale jednaka 4√3 cm.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9582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4. Izračunaj duljinu brida i prostorne dijagonale kocke kojoj je oplošje 600 cm</a:t>
            </a:r>
            <a:r>
              <a:rPr lang="hr-HR" baseline="30000" dirty="0"/>
              <a:t>2</a:t>
            </a:r>
            <a:r>
              <a:rPr lang="hr-HR" dirty="0"/>
              <a:t>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9906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5. Izračunaj oplošje kocke ako je površina njezina dijagonalnoga presjeka jednaka 16√2 cm</a:t>
            </a:r>
            <a:r>
              <a:rPr lang="hr-HR" baseline="30000" dirty="0"/>
              <a:t>2</a:t>
            </a:r>
            <a:r>
              <a:rPr lang="hr-HR" dirty="0"/>
              <a:t>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2077241"/>
      </p:ext>
    </p:extLst>
  </p:cSld>
  <p:clrMapOvr>
    <a:masterClrMapping/>
  </p:clrMapOvr>
</p:sld>
</file>

<file path=ppt/theme/theme1.xml><?xml version="1.0" encoding="utf-8"?>
<a:theme xmlns:a="http://schemas.openxmlformats.org/drawingml/2006/main" name="alfa_plava_2014">
  <a:themeElements>
    <a:clrScheme name="alfa_plava">
      <a:dk1>
        <a:srgbClr val="53537D"/>
      </a:dk1>
      <a:lt1>
        <a:srgbClr val="F8F8F8"/>
      </a:lt1>
      <a:dk2>
        <a:srgbClr val="53537D"/>
      </a:dk2>
      <a:lt2>
        <a:srgbClr val="F8F8F8"/>
      </a:lt2>
      <a:accent1>
        <a:srgbClr val="53537D"/>
      </a:accent1>
      <a:accent2>
        <a:srgbClr val="B9B9D1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alfa_plava_2014</Template>
  <TotalTime>35</TotalTime>
  <Words>310</Words>
  <Application>Microsoft Office PowerPoint</Application>
  <PresentationFormat>Prikaz na zaslonu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alfa_plava_2014</vt:lpstr>
      <vt:lpstr>Oplošje kocke</vt:lpstr>
      <vt:lpstr>UPAMTI</vt:lpstr>
      <vt:lpstr>Primjer 1. Izračunaj oplošje kocke kojoj je duljina brida a = 4 cm.</vt:lpstr>
      <vt:lpstr>Primjer 2. Izračunaj duljinu brida i duljinu prostorne dijagonale kocke kojoj je oplošje 294 cm2.</vt:lpstr>
      <vt:lpstr>1. Izračunaj oplošje kocke s bridom duljine:</vt:lpstr>
      <vt:lpstr>2. Izračunaj duljinu brida kocke kojoj je oplošje jednako:</vt:lpstr>
      <vt:lpstr>3. Izračunaj oplošje kocke ako je duljina njezine prostorne dijagonale jednaka 4√3 cm.</vt:lpstr>
      <vt:lpstr>4. Izračunaj duljinu brida i prostorne dijagonale kocke kojoj je oplošje 600 cm2.</vt:lpstr>
      <vt:lpstr>5. Izračunaj oplošje kocke ako je površina njezina dijagonalnoga presjeka jednaka 16√2 cm2.</vt:lpstr>
      <vt:lpstr>6. Oplošje kocke iznosi 384 cm2. Izračunaj oplošje one kocke čiji je:</vt:lpstr>
      <vt:lpstr>7. Komad lima u obliku pravokutnika dug je 26 cm i širok 15 cm. Je li moguće od tog lima napraviti kutiju u obliku kocke bez poklopca čiji je brid dug 9 cm?</vt:lpstr>
      <vt:lpstr>8. Tijela na slici sastavljena su od kocki brida dugog 1 dm. Odredi oplošje tih tijela.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Oplošje kocke</dc:title>
  <dc:creator>Marija</dc:creator>
  <cp:lastModifiedBy>Marija Požgajec</cp:lastModifiedBy>
  <cp:revision>14</cp:revision>
  <dcterms:created xsi:type="dcterms:W3CDTF">2014-04-15T16:56:56Z</dcterms:created>
  <dcterms:modified xsi:type="dcterms:W3CDTF">2020-05-07T07:01:35Z</dcterms:modified>
</cp:coreProperties>
</file>