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060"/>
    <a:srgbClr val="898DA9"/>
    <a:srgbClr val="507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5353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9E7E-6F8C-4213-8162-9E8232DAAE24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B328-FF16-44CD-96B2-EAD4AD60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B69E7E-6F8C-4213-8162-9E8232DAAE24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2FB328-FF16-44CD-96B2-EAD4AD60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69E7E-6F8C-4213-8162-9E8232DAAE24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FB328-FF16-44CD-96B2-EAD4AD60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2.bin"/><Relationship Id="rId3" Type="http://schemas.openxmlformats.org/officeDocument/2006/relationships/image" Target="../media/image28.png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24.wmf"/><Relationship Id="rId4" Type="http://schemas.openxmlformats.org/officeDocument/2006/relationships/image" Target="../media/image29.png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9.wmf"/><Relationship Id="rId3" Type="http://schemas.openxmlformats.org/officeDocument/2006/relationships/image" Target="../media/image20.pn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7.wmf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Kocka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7072"/>
            <a:ext cx="2994074" cy="2541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19145"/>
            <a:ext cx="259228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" y="174989"/>
            <a:ext cx="747275" cy="53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1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4. Odredi površinu i opseg dijagonalnog presjeka kocke brida duljine a.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91686"/>
            <a:ext cx="2952328" cy="228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75" y="4036971"/>
            <a:ext cx="3087444" cy="232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86401594"/>
              </p:ext>
            </p:extLst>
          </p:nvPr>
        </p:nvGraphicFramePr>
        <p:xfrm>
          <a:off x="3455825" y="1484784"/>
          <a:ext cx="1908264" cy="685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2" name="Jednadžba" r:id="rId5" imgW="698400" imgH="215640" progId="Equation.3">
                  <p:embed/>
                </p:oleObj>
              </mc:Choice>
              <mc:Fallback>
                <p:oleObj name="Jednadžba" r:id="rId5" imgW="698400" imgH="215640" progId="Equation.3">
                  <p:embed/>
                  <p:pic>
                    <p:nvPicPr>
                      <p:cNvPr id="0" name="Objek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825" y="1484784"/>
                        <a:ext cx="1908264" cy="6856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97212233"/>
              </p:ext>
            </p:extLst>
          </p:nvPr>
        </p:nvGraphicFramePr>
        <p:xfrm>
          <a:off x="3419872" y="2237949"/>
          <a:ext cx="2376727" cy="750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3" name="Jednadžba" r:id="rId7" imgW="888840" imgH="241200" progId="Equation.3">
                  <p:embed/>
                </p:oleObj>
              </mc:Choice>
              <mc:Fallback>
                <p:oleObj name="Jednadžba" r:id="rId7" imgW="888840" imgH="241200" progId="Equation.3">
                  <p:embed/>
                  <p:pic>
                    <p:nvPicPr>
                      <p:cNvPr id="0" name="Objek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237949"/>
                        <a:ext cx="2376727" cy="7504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61959794"/>
              </p:ext>
            </p:extLst>
          </p:nvPr>
        </p:nvGraphicFramePr>
        <p:xfrm>
          <a:off x="3419873" y="2999814"/>
          <a:ext cx="1944216" cy="693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4" name="Jednadžba" r:id="rId9" imgW="787320" imgH="241200" progId="Equation.3">
                  <p:embed/>
                </p:oleObj>
              </mc:Choice>
              <mc:Fallback>
                <p:oleObj name="Jednadžba" r:id="rId9" imgW="787320" imgH="241200" progId="Equation.3">
                  <p:embed/>
                  <p:pic>
                    <p:nvPicPr>
                      <p:cNvPr id="0" name="Objek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3" y="2999814"/>
                        <a:ext cx="1944216" cy="693296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09376833"/>
              </p:ext>
            </p:extLst>
          </p:nvPr>
        </p:nvGraphicFramePr>
        <p:xfrm>
          <a:off x="3455577" y="3973031"/>
          <a:ext cx="3060639" cy="703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5" name="Jednadžba" r:id="rId11" imgW="1091880" imgH="215640" progId="Equation.3">
                  <p:embed/>
                </p:oleObj>
              </mc:Choice>
              <mc:Fallback>
                <p:oleObj name="Jednadžba" r:id="rId11" imgW="1091880" imgH="215640" progId="Equation.3">
                  <p:embed/>
                  <p:pic>
                    <p:nvPicPr>
                      <p:cNvPr id="0" name="Objek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577" y="3973031"/>
                        <a:ext cx="3060639" cy="7033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26297172"/>
              </p:ext>
            </p:extLst>
          </p:nvPr>
        </p:nvGraphicFramePr>
        <p:xfrm>
          <a:off x="3419873" y="4756120"/>
          <a:ext cx="3600400" cy="787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6" name="Jednadžba" r:id="rId13" imgW="1282680" imgH="241200" progId="Equation.3">
                  <p:embed/>
                </p:oleObj>
              </mc:Choice>
              <mc:Fallback>
                <p:oleObj name="Jednadžba" r:id="rId13" imgW="1282680" imgH="241200" progId="Equation.3">
                  <p:embed/>
                  <p:pic>
                    <p:nvPicPr>
                      <p:cNvPr id="0" name="Objek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3" y="4756120"/>
                        <a:ext cx="3600400" cy="787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12155307"/>
              </p:ext>
            </p:extLst>
          </p:nvPr>
        </p:nvGraphicFramePr>
        <p:xfrm>
          <a:off x="3420119" y="5484497"/>
          <a:ext cx="3096097" cy="890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7" name="Jednadžba" r:id="rId15" imgW="1091880" imgH="241200" progId="Equation.3">
                  <p:embed/>
                </p:oleObj>
              </mc:Choice>
              <mc:Fallback>
                <p:oleObj name="Jednadžba" r:id="rId15" imgW="1091880" imgH="241200" progId="Equation.3">
                  <p:embed/>
                  <p:pic>
                    <p:nvPicPr>
                      <p:cNvPr id="0" name="Objek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0119" y="5484497"/>
                        <a:ext cx="3096097" cy="89085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kcijski gumb: Prilagođeno 10">
            <a:hlinkClick r:id="" action="ppaction://noaction" highlightClick="1"/>
          </p:cNvPr>
          <p:cNvSpPr/>
          <p:nvPr/>
        </p:nvSpPr>
        <p:spPr>
          <a:xfrm>
            <a:off x="7596336" y="6195026"/>
            <a:ext cx="1547664" cy="66297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solidFill>
                  <a:schemeClr val="bg1"/>
                </a:solidFill>
                <a:latin typeface="+mj-lt"/>
              </a:rPr>
              <a:t>Rješenje</a:t>
            </a:r>
          </a:p>
        </p:txBody>
      </p:sp>
    </p:spTree>
    <p:extLst>
      <p:ext uri="{BB962C8B-B14F-4D97-AF65-F5344CB8AC3E}">
        <p14:creationId xmlns:p14="http://schemas.microsoft.com/office/powerpoint/2010/main" val="349169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1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1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1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1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Primjer 5. Izračunajmo duljinu plošne i prostorne dijagonale te površinu dijagonalnog presjeka kocke s bridom duljine 5 cm.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8309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6. Izračunajmo duljinu brida kocke čija je prostorna dijagonala duljine: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a) D = 6√3 cm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b) D=12 dm</a:t>
            </a:r>
          </a:p>
        </p:txBody>
      </p:sp>
    </p:spTree>
    <p:extLst>
      <p:ext uri="{BB962C8B-B14F-4D97-AF65-F5344CB8AC3E}">
        <p14:creationId xmlns:p14="http://schemas.microsoft.com/office/powerpoint/2010/main" val="3098054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</a:t>
            </a:r>
            <a:r>
              <a:rPr lang="pl-PL" dirty="0"/>
              <a:t>Koje od zadanih mreža pripadaju kocki?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72" y="1564637"/>
            <a:ext cx="7920880" cy="527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07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Dopuni do mreže kocke.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87" y="2708920"/>
            <a:ext cx="8655511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544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Izračunaj duljinu prostorne dijagonale kocke ako je duljina brida: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a) 2 dm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b)√12 dm  </a:t>
            </a:r>
          </a:p>
        </p:txBody>
      </p:sp>
    </p:spTree>
    <p:extLst>
      <p:ext uri="{BB962C8B-B14F-4D97-AF65-F5344CB8AC3E}">
        <p14:creationId xmlns:p14="http://schemas.microsoft.com/office/powerpoint/2010/main" val="3005941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4. Izračunaj duljinu brida kocke ako je duljina prostorne dijagonale: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a) 3√3 dm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b) 6 m  </a:t>
            </a:r>
          </a:p>
        </p:txBody>
      </p:sp>
    </p:spTree>
    <p:extLst>
      <p:ext uri="{BB962C8B-B14F-4D97-AF65-F5344CB8AC3E}">
        <p14:creationId xmlns:p14="http://schemas.microsoft.com/office/powerpoint/2010/main" val="3397406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5. Može li se olovka duga 16 cm spremiti u kutiju oblika kocke ako je duljina brida kutije 9 cm?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8289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6. Izračunaj površinu dijagonalnog presjeka kocke čiji je brid dug: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a) 3 cm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b)3 √2 dm</a:t>
            </a:r>
          </a:p>
        </p:txBody>
      </p:sp>
    </p:spTree>
    <p:extLst>
      <p:ext uri="{BB962C8B-B14F-4D97-AF65-F5344CB8AC3E}">
        <p14:creationId xmlns:p14="http://schemas.microsoft.com/office/powerpoint/2010/main" val="300641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jeni pravokutnik 5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8062" y="0"/>
            <a:ext cx="8065938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4680520"/>
          </a:xfrm>
        </p:spPr>
        <p:txBody>
          <a:bodyPr/>
          <a:lstStyle/>
          <a:p>
            <a:r>
              <a:rPr lang="vi-VN" b="1" dirty="0">
                <a:solidFill>
                  <a:srgbClr val="FF0000"/>
                </a:solidFill>
              </a:rPr>
              <a:t>Kocka </a:t>
            </a:r>
            <a:r>
              <a:rPr lang="vi-VN" dirty="0">
                <a:solidFill>
                  <a:srgbClr val="FF0000"/>
                </a:solidFill>
              </a:rPr>
              <a:t>je geometrijsko tijelo omeđeno sa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vi-VN" dirty="0">
                <a:solidFill>
                  <a:srgbClr val="FF0000"/>
                </a:solidFill>
              </a:rPr>
              <a:t>šest međusobno sukladnih kvadrata.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>
                <a:solidFill>
                  <a:srgbClr val="FF0000"/>
                </a:solidFill>
              </a:rPr>
              <a:t>Kocka je pravilna četverostrana prizma koja ima sve bridove</a:t>
            </a:r>
          </a:p>
          <a:p>
            <a:r>
              <a:rPr lang="hr-HR" dirty="0">
                <a:solidFill>
                  <a:srgbClr val="FF0000"/>
                </a:solidFill>
              </a:rPr>
              <a:t>jednakih duljina.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640" y="2420888"/>
            <a:ext cx="360040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upa 6"/>
          <p:cNvGrpSpPr/>
          <p:nvPr/>
        </p:nvGrpSpPr>
        <p:grpSpPr>
          <a:xfrm>
            <a:off x="134888" y="297927"/>
            <a:ext cx="980728" cy="980728"/>
            <a:chOff x="7546873" y="5912537"/>
            <a:chExt cx="980728" cy="980728"/>
          </a:xfrm>
        </p:grpSpPr>
        <p:sp>
          <p:nvSpPr>
            <p:cNvPr id="8" name="Elipsa 7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Kružna strelica 8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261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jeni pravokutnik 5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0"/>
            <a:ext cx="8028384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5253032" cy="4680520"/>
          </a:xfrm>
        </p:spPr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Kocka ima 8 vrhova. Točke </a:t>
            </a:r>
            <a:r>
              <a:rPr lang="hr-HR" i="1" dirty="0">
                <a:solidFill>
                  <a:srgbClr val="FF0000"/>
                </a:solidFill>
              </a:rPr>
              <a:t>A, B, </a:t>
            </a:r>
            <a:r>
              <a:rPr lang="hr-HR" i="1" dirty="0" err="1">
                <a:solidFill>
                  <a:srgbClr val="FF0000"/>
                </a:solidFill>
              </a:rPr>
              <a:t>C</a:t>
            </a:r>
            <a:r>
              <a:rPr lang="hr-HR" i="1" dirty="0">
                <a:solidFill>
                  <a:srgbClr val="FF0000"/>
                </a:solidFill>
              </a:rPr>
              <a:t>, </a:t>
            </a:r>
            <a:r>
              <a:rPr lang="pt-BR" i="1" dirty="0">
                <a:solidFill>
                  <a:srgbClr val="FF0000"/>
                </a:solidFill>
              </a:rPr>
              <a:t>D, E, F, G </a:t>
            </a:r>
            <a:r>
              <a:rPr lang="pt-BR" dirty="0">
                <a:solidFill>
                  <a:srgbClr val="FF0000"/>
                </a:solidFill>
              </a:rPr>
              <a:t>i </a:t>
            </a:r>
            <a:r>
              <a:rPr lang="pt-BR" i="1" dirty="0">
                <a:solidFill>
                  <a:srgbClr val="FF0000"/>
                </a:solidFill>
              </a:rPr>
              <a:t>H</a:t>
            </a:r>
            <a:r>
              <a:rPr lang="hr-HR" i="1" dirty="0">
                <a:solidFill>
                  <a:srgbClr val="FF0000"/>
                </a:solidFill>
              </a:rPr>
              <a:t> </a:t>
            </a:r>
            <a:r>
              <a:rPr lang="hr-HR" dirty="0">
                <a:solidFill>
                  <a:srgbClr val="FF0000"/>
                </a:solidFill>
              </a:rPr>
              <a:t>su vrhovi kocke </a:t>
            </a:r>
            <a:r>
              <a:rPr lang="hr-HR" i="1" dirty="0">
                <a:solidFill>
                  <a:srgbClr val="FF0000"/>
                </a:solidFill>
              </a:rPr>
              <a:t>ABCDEFGH</a:t>
            </a:r>
            <a:r>
              <a:rPr lang="hr-HR" dirty="0">
                <a:solidFill>
                  <a:srgbClr val="FF0000"/>
                </a:solidFill>
              </a:rPr>
              <a:t>.</a:t>
            </a:r>
          </a:p>
          <a:p>
            <a:r>
              <a:rPr lang="hr-HR" dirty="0">
                <a:solidFill>
                  <a:srgbClr val="FF0000"/>
                </a:solidFill>
              </a:rPr>
              <a:t>Kocka ima 12 bridova jednakih duljina. Bridovi kocke su dužine. </a:t>
            </a:r>
          </a:p>
          <a:p>
            <a:r>
              <a:rPr lang="pl-PL" dirty="0">
                <a:solidFill>
                  <a:srgbClr val="FF0000"/>
                </a:solidFill>
              </a:rPr>
              <a:t>Kocka ima 6 strana (ploha). Strane kocke su sukladni kvadrati.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710232" y="1600200"/>
            <a:ext cx="2976568" cy="4525963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2" y="2636912"/>
            <a:ext cx="2894216" cy="27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upa 6"/>
          <p:cNvGrpSpPr/>
          <p:nvPr/>
        </p:nvGrpSpPr>
        <p:grpSpPr>
          <a:xfrm>
            <a:off x="134888" y="297927"/>
            <a:ext cx="980728" cy="980728"/>
            <a:chOff x="7546873" y="5912537"/>
            <a:chExt cx="980728" cy="980728"/>
          </a:xfrm>
        </p:grpSpPr>
        <p:sp>
          <p:nvSpPr>
            <p:cNvPr id="8" name="Elipsa 7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Kružna strelica 8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330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jeni pravokutnik 5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0"/>
            <a:ext cx="8028384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896544"/>
          </a:xfrm>
        </p:spPr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Mreža kocke sastoji se od šest sukladnih kvadrata.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348880"/>
            <a:ext cx="5328592" cy="417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upa 6"/>
          <p:cNvGrpSpPr/>
          <p:nvPr/>
        </p:nvGrpSpPr>
        <p:grpSpPr>
          <a:xfrm>
            <a:off x="134888" y="297927"/>
            <a:ext cx="980728" cy="980728"/>
            <a:chOff x="7546873" y="5912537"/>
            <a:chExt cx="980728" cy="980728"/>
          </a:xfrm>
        </p:grpSpPr>
        <p:sp>
          <p:nvSpPr>
            <p:cNvPr id="8" name="Elipsa 7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Kružna strelica 8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339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1. Nacrtaj mrežu kocke brida duljine </a:t>
            </a:r>
            <a:br>
              <a:rPr lang="hr-HR" dirty="0"/>
            </a:br>
            <a:r>
              <a:rPr lang="hr-HR" dirty="0"/>
              <a:t>a=2 cm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UPUTA: nacrtaj 6 sukladnih kvadrata sa stranicom duljine a = 2 cm.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24944"/>
            <a:ext cx="4176464" cy="327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kcijski gumb: Prilagođeno 4">
            <a:hlinkClick r:id="" action="ppaction://noaction" highlightClick="1"/>
          </p:cNvPr>
          <p:cNvSpPr/>
          <p:nvPr/>
        </p:nvSpPr>
        <p:spPr>
          <a:xfrm>
            <a:off x="7596336" y="6195026"/>
            <a:ext cx="1547664" cy="66297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solidFill>
                  <a:schemeClr val="bg1"/>
                </a:solidFill>
                <a:latin typeface="+mj-lt"/>
              </a:rPr>
              <a:t>Rješenje</a:t>
            </a:r>
          </a:p>
        </p:txBody>
      </p:sp>
    </p:spTree>
    <p:extLst>
      <p:ext uri="{BB962C8B-B14F-4D97-AF65-F5344CB8AC3E}">
        <p14:creationId xmlns:p14="http://schemas.microsoft.com/office/powerpoint/2010/main" val="182222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2. Nacrtajmo skicu kocke brida duljine </a:t>
            </a:r>
            <a:br>
              <a:rPr lang="hr-HR" dirty="0"/>
            </a:br>
            <a:r>
              <a:rPr lang="hr-HR" dirty="0"/>
              <a:t>3 cm.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75856" y="1600200"/>
            <a:ext cx="5868144" cy="4997152"/>
          </a:xfrm>
        </p:spPr>
        <p:txBody>
          <a:bodyPr>
            <a:normAutofit fontScale="92500"/>
          </a:bodyPr>
          <a:lstStyle/>
          <a:p>
            <a:r>
              <a:rPr lang="hr-HR" dirty="0"/>
              <a:t>1. Skicu uvijek počinjemo crtati od baze. Baza kocke je kvadrat, ali ga moramo </a:t>
            </a:r>
            <a:r>
              <a:rPr lang="es-ES" dirty="0"/>
              <a:t>malo </a:t>
            </a:r>
            <a:r>
              <a:rPr lang="es-ES" i="1" dirty="0" err="1"/>
              <a:t>ukositi</a:t>
            </a:r>
            <a:r>
              <a:rPr lang="es-ES" i="1" dirty="0"/>
              <a:t> </a:t>
            </a:r>
            <a:r>
              <a:rPr lang="es-ES" dirty="0"/>
              <a:t>u </a:t>
            </a:r>
            <a:r>
              <a:rPr lang="es-ES" dirty="0" err="1"/>
              <a:t>paralelogram</a:t>
            </a:r>
            <a:r>
              <a:rPr lang="es-ES" dirty="0"/>
              <a:t> </a:t>
            </a:r>
            <a:r>
              <a:rPr lang="es-ES" dirty="0" err="1"/>
              <a:t>zbog</a:t>
            </a:r>
            <a:r>
              <a:rPr lang="es-ES" dirty="0"/>
              <a:t> </a:t>
            </a:r>
            <a:r>
              <a:rPr lang="es-ES" dirty="0" err="1"/>
              <a:t>osjećaja</a:t>
            </a:r>
            <a:r>
              <a:rPr lang="hr-HR" dirty="0"/>
              <a:t> trodimenzionalnosti.</a:t>
            </a:r>
          </a:p>
          <a:p>
            <a:r>
              <a:rPr lang="hr-HR" dirty="0"/>
              <a:t>2. Iz vrhova takvog </a:t>
            </a:r>
            <a:r>
              <a:rPr lang="hr-HR" i="1" dirty="0"/>
              <a:t>ukošenog kvadrata </a:t>
            </a:r>
            <a:r>
              <a:rPr lang="it-IT" dirty="0" err="1"/>
              <a:t>uspravno</a:t>
            </a:r>
            <a:r>
              <a:rPr lang="it-IT" dirty="0"/>
              <a:t> </a:t>
            </a:r>
            <a:r>
              <a:rPr lang="it-IT" dirty="0" err="1"/>
              <a:t>ćemo</a:t>
            </a:r>
            <a:r>
              <a:rPr lang="it-IT" dirty="0"/>
              <a:t> </a:t>
            </a:r>
            <a:r>
              <a:rPr lang="it-IT" dirty="0" err="1"/>
              <a:t>podići</a:t>
            </a:r>
            <a:r>
              <a:rPr lang="it-IT" dirty="0"/>
              <a:t> (ili </a:t>
            </a:r>
            <a:r>
              <a:rPr lang="it-IT" dirty="0" err="1"/>
              <a:t>spustiti</a:t>
            </a:r>
            <a:r>
              <a:rPr lang="it-IT" dirty="0"/>
              <a:t>) </a:t>
            </a:r>
            <a:r>
              <a:rPr lang="it-IT" dirty="0" err="1"/>
              <a:t>sve</a:t>
            </a:r>
            <a:r>
              <a:rPr lang="hr-HR" dirty="0"/>
              <a:t> četiri visine, što u našem slučaju iznosi 3 cm.</a:t>
            </a:r>
          </a:p>
          <a:p>
            <a:r>
              <a:rPr lang="pl-PL" dirty="0"/>
              <a:t>3. Preostaje nam još samo p</a:t>
            </a:r>
            <a:r>
              <a:rPr lang="pl-PL" i="1" dirty="0"/>
              <a:t>oklopiti, </a:t>
            </a:r>
            <a:r>
              <a:rPr lang="pl-PL" dirty="0"/>
              <a:t>tj.</a:t>
            </a:r>
            <a:r>
              <a:rPr lang="hr-HR" dirty="0"/>
              <a:t>nacrtati gornju bazu, usporedno s donjom.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23827"/>
            <a:ext cx="2592288" cy="108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32" y="2522147"/>
            <a:ext cx="2592288" cy="215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76616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kcijski gumb: Prilagođeno 6">
            <a:hlinkClick r:id="" action="ppaction://noaction" highlightClick="1"/>
          </p:cNvPr>
          <p:cNvSpPr/>
          <p:nvPr/>
        </p:nvSpPr>
        <p:spPr>
          <a:xfrm>
            <a:off x="7596336" y="6195026"/>
            <a:ext cx="1547664" cy="66297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solidFill>
                  <a:schemeClr val="bg1"/>
                </a:solidFill>
                <a:latin typeface="+mj-lt"/>
              </a:rPr>
              <a:t>Rješenje</a:t>
            </a:r>
          </a:p>
        </p:txBody>
      </p:sp>
    </p:spTree>
    <p:extLst>
      <p:ext uri="{BB962C8B-B14F-4D97-AF65-F5344CB8AC3E}">
        <p14:creationId xmlns:p14="http://schemas.microsoft.com/office/powerpoint/2010/main" val="287196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Primjer 3. Odredi plošnu dijagonalu (dijagonalu strane) kocke brida duljine </a:t>
            </a:r>
            <a:r>
              <a:rPr lang="hr-HR" i="1" dirty="0"/>
              <a:t>a</a:t>
            </a:r>
            <a:r>
              <a:rPr lang="hr-HR" dirty="0"/>
              <a:t>.</a:t>
            </a:r>
          </a:p>
        </p:txBody>
      </p:sp>
      <p:graphicFrame>
        <p:nvGraphicFramePr>
          <p:cNvPr id="4" name="Rezervirano mjesto sadržaja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15195473"/>
              </p:ext>
            </p:extLst>
          </p:nvPr>
        </p:nvGraphicFramePr>
        <p:xfrm>
          <a:off x="2222500" y="3913188"/>
          <a:ext cx="508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Jednadžba" r:id="rId3" imgW="507960" imgH="228600" progId="Equation.3">
                  <p:embed/>
                </p:oleObj>
              </mc:Choice>
              <mc:Fallback>
                <p:oleObj name="Jednadžba" r:id="rId3" imgW="5079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2500" y="3913188"/>
                        <a:ext cx="508000" cy="228600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3779912" y="1600200"/>
            <a:ext cx="5112568" cy="3954697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Plošna dijagonala </a:t>
            </a:r>
            <a:r>
              <a:rPr lang="hr-HR" dirty="0">
                <a:solidFill>
                  <a:srgbClr val="FF0000"/>
                </a:solidFill>
              </a:rPr>
              <a:t>kocke je dužina koja spaja dva nasuprotna vrha iste plohe (strane). </a:t>
            </a:r>
            <a:r>
              <a:rPr lang="vi-VN" dirty="0">
                <a:solidFill>
                  <a:srgbClr val="FF0000"/>
                </a:solidFill>
              </a:rPr>
              <a:t>Kocka ima 12 plošnih dijagonala koje su sve međusobno jednakih duljina.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/>
              <a:t>Prema Pitagorinu poučku duljina dijagonale je: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41" y="1553178"/>
            <a:ext cx="2808312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61" y="4311929"/>
            <a:ext cx="2448272" cy="24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37347879"/>
              </p:ext>
            </p:extLst>
          </p:nvPr>
        </p:nvGraphicFramePr>
        <p:xfrm>
          <a:off x="5076056" y="5554898"/>
          <a:ext cx="18383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Jednadžba" r:id="rId7" imgW="583920" imgH="215640" progId="Equation.3">
                  <p:embed/>
                </p:oleObj>
              </mc:Choice>
              <mc:Fallback>
                <p:oleObj name="Jednadžba" r:id="rId7" imgW="583920" imgH="215640" progId="Equation.3">
                  <p:embed/>
                  <p:pic>
                    <p:nvPicPr>
                      <p:cNvPr id="0" name="Objek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554898"/>
                        <a:ext cx="1838325" cy="6794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266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Primjer 4. Odredi prostornu dijagonale kocke.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10630" cy="4525963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3923928" y="1844824"/>
            <a:ext cx="4718970" cy="4525963"/>
          </a:xfrm>
        </p:spPr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Prostorna dijagonala </a:t>
            </a:r>
            <a:r>
              <a:rPr lang="hr-HR" dirty="0">
                <a:solidFill>
                  <a:srgbClr val="FF0000"/>
                </a:solidFill>
              </a:rPr>
              <a:t>kocke je dužina koja spaja dva vrha </a:t>
            </a:r>
            <a:r>
              <a:rPr lang="pl-PL" dirty="0">
                <a:solidFill>
                  <a:srgbClr val="FF0000"/>
                </a:solidFill>
              </a:rPr>
              <a:t>kocke koji ne pripadaju istoj strani. Kocka ima 4 prostorne </a:t>
            </a:r>
            <a:r>
              <a:rPr lang="vi-VN" dirty="0">
                <a:solidFill>
                  <a:srgbClr val="FF0000"/>
                </a:solidFill>
              </a:rPr>
              <a:t>dijagonale koje su sve </a:t>
            </a:r>
            <a:r>
              <a:rPr lang="hr-HR" dirty="0">
                <a:solidFill>
                  <a:srgbClr val="FF0000"/>
                </a:solidFill>
              </a:rPr>
              <a:t>m</a:t>
            </a:r>
            <a:r>
              <a:rPr lang="vi-VN" dirty="0">
                <a:solidFill>
                  <a:srgbClr val="FF0000"/>
                </a:solidFill>
              </a:rPr>
              <a:t>eđusobno jednakih duljina.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2" y="1816348"/>
            <a:ext cx="3790218" cy="364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325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Prostorna dijagonala kocke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Prema Pitagorinu je poučku: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2880320" cy="2606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707163"/>
              </p:ext>
            </p:extLst>
          </p:nvPr>
        </p:nvGraphicFramePr>
        <p:xfrm>
          <a:off x="4860032" y="2468248"/>
          <a:ext cx="2376264" cy="575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name="Jednadžba" r:id="rId4" imgW="838080" imgH="203040" progId="Equation.3">
                  <p:embed/>
                </p:oleObj>
              </mc:Choice>
              <mc:Fallback>
                <p:oleObj name="Jednadžba" r:id="rId4" imgW="838080" imgH="203040" progId="Equation.3">
                  <p:embed/>
                  <p:pic>
                    <p:nvPicPr>
                      <p:cNvPr id="0" name="Rezervirano mjesto sadržaja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468248"/>
                        <a:ext cx="2376264" cy="57584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63402100"/>
              </p:ext>
            </p:extLst>
          </p:nvPr>
        </p:nvGraphicFramePr>
        <p:xfrm>
          <a:off x="4788025" y="2996953"/>
          <a:ext cx="3024336" cy="773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4" name="Jednadžba" r:id="rId6" imgW="1091880" imgH="279360" progId="Equation.3">
                  <p:embed/>
                </p:oleObj>
              </mc:Choice>
              <mc:Fallback>
                <p:oleObj name="Jednadžba" r:id="rId6" imgW="1091880" imgH="279360" progId="Equation.3">
                  <p:embed/>
                  <p:pic>
                    <p:nvPicPr>
                      <p:cNvPr id="0" name="Objek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5" y="2996953"/>
                        <a:ext cx="3024336" cy="7731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71198515"/>
              </p:ext>
            </p:extLst>
          </p:nvPr>
        </p:nvGraphicFramePr>
        <p:xfrm>
          <a:off x="4788025" y="3887680"/>
          <a:ext cx="2592288" cy="575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5" name="Jednadžba" r:id="rId8" imgW="914400" imgH="203040" progId="Equation.3">
                  <p:embed/>
                </p:oleObj>
              </mc:Choice>
              <mc:Fallback>
                <p:oleObj name="Jednadžba" r:id="rId8" imgW="914400" imgH="203040" progId="Equation.3">
                  <p:embed/>
                  <p:pic>
                    <p:nvPicPr>
                      <p:cNvPr id="0" name="Objek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5" y="3887680"/>
                        <a:ext cx="2592288" cy="5759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83782490"/>
              </p:ext>
            </p:extLst>
          </p:nvPr>
        </p:nvGraphicFramePr>
        <p:xfrm>
          <a:off x="4788024" y="4616528"/>
          <a:ext cx="2448272" cy="688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6" name="Jednadžba" r:id="rId10" imgW="901440" imgH="253800" progId="Equation.3">
                  <p:embed/>
                </p:oleObj>
              </mc:Choice>
              <mc:Fallback>
                <p:oleObj name="Jednadžba" r:id="rId10" imgW="901440" imgH="253800" progId="Equation.3">
                  <p:embed/>
                  <p:pic>
                    <p:nvPicPr>
                      <p:cNvPr id="0" name="Objek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4616528"/>
                        <a:ext cx="2448272" cy="6887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414612"/>
              </p:ext>
            </p:extLst>
          </p:nvPr>
        </p:nvGraphicFramePr>
        <p:xfrm>
          <a:off x="5267325" y="5424488"/>
          <a:ext cx="1878013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7" name="Jednadžba" r:id="rId12" imgW="596880" imgH="228600" progId="Equation.3">
                  <p:embed/>
                </p:oleObj>
              </mc:Choice>
              <mc:Fallback>
                <p:oleObj name="Jednadžba" r:id="rId12" imgW="596880" imgH="228600" progId="Equation.3">
                  <p:embed/>
                  <p:pic>
                    <p:nvPicPr>
                      <p:cNvPr id="0" name="Objek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7325" y="5424488"/>
                        <a:ext cx="1878013" cy="7191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62" name="Picture 7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09" y="3869599"/>
            <a:ext cx="3869470" cy="2960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Akcijski gumb: Prilagođeno 12">
            <a:hlinkClick r:id="" action="ppaction://noaction" highlightClick="1"/>
          </p:cNvPr>
          <p:cNvSpPr/>
          <p:nvPr/>
        </p:nvSpPr>
        <p:spPr>
          <a:xfrm>
            <a:off x="7596336" y="6195026"/>
            <a:ext cx="1547664" cy="66297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solidFill>
                  <a:schemeClr val="bg1"/>
                </a:solidFill>
                <a:latin typeface="+mj-lt"/>
              </a:rPr>
              <a:t>Rješenje</a:t>
            </a:r>
          </a:p>
        </p:txBody>
      </p:sp>
    </p:spTree>
    <p:extLst>
      <p:ext uri="{BB962C8B-B14F-4D97-AF65-F5344CB8AC3E}">
        <p14:creationId xmlns:p14="http://schemas.microsoft.com/office/powerpoint/2010/main" val="180106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lfa_plava_2014">
  <a:themeElements>
    <a:clrScheme name="alfa_plava">
      <a:dk1>
        <a:srgbClr val="53537D"/>
      </a:dk1>
      <a:lt1>
        <a:srgbClr val="F8F8F8"/>
      </a:lt1>
      <a:dk2>
        <a:srgbClr val="53537D"/>
      </a:dk2>
      <a:lt2>
        <a:srgbClr val="F8F8F8"/>
      </a:lt2>
      <a:accent1>
        <a:srgbClr val="53537D"/>
      </a:accent1>
      <a:accent2>
        <a:srgbClr val="B9B9D1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alfa_plava_2014</Template>
  <TotalTime>75</TotalTime>
  <Words>457</Words>
  <Application>Microsoft Office PowerPoint</Application>
  <PresentationFormat>Prikaz na zaslonu (4:3)</PresentationFormat>
  <Paragraphs>45</Paragraphs>
  <Slides>18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Wingdings</vt:lpstr>
      <vt:lpstr>alfa_plava_2014</vt:lpstr>
      <vt:lpstr>Jednadžba</vt:lpstr>
      <vt:lpstr>Kocka</vt:lpstr>
      <vt:lpstr>UPAMTI</vt:lpstr>
      <vt:lpstr>UPAMTI</vt:lpstr>
      <vt:lpstr>UPAMTI</vt:lpstr>
      <vt:lpstr>Primjer 1. Nacrtaj mrežu kocke brida duljine  a=2 cm</vt:lpstr>
      <vt:lpstr>Primjer 2. Nacrtajmo skicu kocke brida duljine  3 cm.</vt:lpstr>
      <vt:lpstr>Primjer 3. Odredi plošnu dijagonalu (dijagonalu strane) kocke brida duljine a.</vt:lpstr>
      <vt:lpstr>Primjer 4. Odredi prostornu dijagonale kocke.</vt:lpstr>
      <vt:lpstr>Prostorna dijagonala kocke</vt:lpstr>
      <vt:lpstr>Primjer 4. Odredi površinu i opseg dijagonalnog presjeka kocke brida duljine a.</vt:lpstr>
      <vt:lpstr>Primjer 5. Izračunajmo duljinu plošne i prostorne dijagonale te površinu dijagonalnog presjeka kocke s bridom duljine 5 cm.</vt:lpstr>
      <vt:lpstr>Primjer 6. Izračunajmo duljinu brida kocke čija je prostorna dijagonala duljine:</vt:lpstr>
      <vt:lpstr>1. Koje od zadanih mreža pripadaju kocki?</vt:lpstr>
      <vt:lpstr>2. Dopuni do mreže kocke.</vt:lpstr>
      <vt:lpstr>3. Izračunaj duljinu prostorne dijagonale kocke ako je duljina brida:</vt:lpstr>
      <vt:lpstr>4. Izračunaj duljinu brida kocke ako je duljina prostorne dijagonale:</vt:lpstr>
      <vt:lpstr>5. Može li se olovka duga 16 cm spremiti u kutiju oblika kocke ako je duljina brida kutije 9 cm?</vt:lpstr>
      <vt:lpstr>6. Izračunaj površinu dijagonalnog presjeka kocke čiji je brid dug: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Kocka</dc:title>
  <dc:creator>Marija</dc:creator>
  <cp:lastModifiedBy>Marija Požgajec</cp:lastModifiedBy>
  <cp:revision>34</cp:revision>
  <dcterms:created xsi:type="dcterms:W3CDTF">2014-04-09T18:07:27Z</dcterms:created>
  <dcterms:modified xsi:type="dcterms:W3CDTF">2020-05-04T19:06:04Z</dcterms:modified>
</cp:coreProperties>
</file>