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4" r:id="rId9"/>
    <p:sldId id="269" r:id="rId10"/>
    <p:sldId id="272" r:id="rId11"/>
    <p:sldId id="268" r:id="rId12"/>
    <p:sldId id="270" r:id="rId13"/>
    <p:sldId id="271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83" autoAdjust="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2C346-DCE1-490E-9A6E-318A494CECDD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F2BFD-D30D-43BF-AC7E-A7A17A7ED1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8696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F2BFD-D30D-43BF-AC7E-A7A17A7ED1B4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3434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F2BFD-D30D-43BF-AC7E-A7A17A7ED1B4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0445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8749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00" y="220505"/>
            <a:ext cx="660318" cy="4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C87C7-AF23-4A07-ACB4-B05F909C15F4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41EA-331F-4375-83C6-EA50DE0E9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6C87C7-AF23-4A07-ACB4-B05F909C15F4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7941EA-331F-4375-83C6-EA50DE0E9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8749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/>
              <a:t>edite</a:t>
            </a:r>
            <a:r>
              <a:rPr lang="hr-HR" dirty="0"/>
              <a:t> stilove teksta matrice</a:t>
            </a:r>
          </a:p>
          <a:p>
            <a:pPr lvl="1"/>
            <a:r>
              <a:rPr lang="hr-HR" dirty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C87C7-AF23-4A07-ACB4-B05F909C15F4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941EA-331F-4375-83C6-EA50DE0E9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8.png"/><Relationship Id="rId4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8.png"/><Relationship Id="rId4" Type="http://schemas.openxmlformats.org/officeDocument/2006/relationships/image" Target="../media/image2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11" Type="http://schemas.openxmlformats.org/officeDocument/2006/relationships/image" Target="../media/image34.wmf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31.wmf"/><Relationship Id="rId9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11" Type="http://schemas.openxmlformats.org/officeDocument/2006/relationships/image" Target="../media/image34.wmf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35.wmf"/><Relationship Id="rId9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png"/><Relationship Id="rId12" Type="http://schemas.openxmlformats.org/officeDocument/2006/relationships/oleObject" Target="../embeddings/oleObject3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5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2.bin"/><Relationship Id="rId4" Type="http://schemas.openxmlformats.org/officeDocument/2006/relationships/image" Target="../media/image9.png"/><Relationship Id="rId9" Type="http://schemas.openxmlformats.org/officeDocument/2006/relationships/image" Target="../media/image12.png"/><Relationship Id="rId1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image" Target="../media/image18.png"/><Relationship Id="rId5" Type="http://schemas.openxmlformats.org/officeDocument/2006/relationships/oleObject" Target="../embeddings/oleObject8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image" Target="../media/image26.wmf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23.wmf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Ortogonalna</a:t>
            </a:r>
            <a:r>
              <a:rPr lang="hr-HR" dirty="0"/>
              <a:t> projekcija točke na ravninu</a:t>
            </a:r>
          </a:p>
        </p:txBody>
      </p:sp>
    </p:spTree>
    <p:extLst>
      <p:ext uri="{BB962C8B-B14F-4D97-AF65-F5344CB8AC3E}">
        <p14:creationId xmlns:p14="http://schemas.microsoft.com/office/powerpoint/2010/main" val="2953408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4. Neka je </a:t>
            </a:r>
            <a:r>
              <a:rPr lang="hr-HR" i="1" dirty="0"/>
              <a:t>K </a:t>
            </a:r>
            <a:r>
              <a:rPr lang="hr-HR" dirty="0" err="1"/>
              <a:t>polovište</a:t>
            </a:r>
            <a:r>
              <a:rPr lang="hr-HR" dirty="0"/>
              <a:t> brida     </a:t>
            </a:r>
            <a:r>
              <a:rPr lang="hr-HR" i="1" dirty="0"/>
              <a:t>   kv</a:t>
            </a:r>
            <a:r>
              <a:rPr lang="hr-HR" dirty="0"/>
              <a:t>adra </a:t>
            </a:r>
            <a:r>
              <a:rPr lang="hr-HR" i="1" dirty="0"/>
              <a:t>ABCDEFGH</a:t>
            </a:r>
            <a:r>
              <a:rPr lang="hr-HR" dirty="0"/>
              <a:t>. Odredi </a:t>
            </a:r>
            <a:r>
              <a:rPr lang="hr-HR" dirty="0" err="1"/>
              <a:t>probodište</a:t>
            </a:r>
            <a:r>
              <a:rPr lang="hr-HR" dirty="0"/>
              <a:t> P pravca HK</a:t>
            </a:r>
            <a:r>
              <a:rPr lang="hr-HR" i="1" dirty="0"/>
              <a:t> </a:t>
            </a:r>
            <a:r>
              <a:rPr lang="hr-HR" dirty="0"/>
              <a:t>i ravnine </a:t>
            </a:r>
            <a:r>
              <a:rPr lang="hr-HR" i="1" dirty="0"/>
              <a:t>BCD</a:t>
            </a:r>
            <a:r>
              <a:rPr lang="hr-HR" dirty="0"/>
              <a:t>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916725"/>
              </p:ext>
            </p:extLst>
          </p:nvPr>
        </p:nvGraphicFramePr>
        <p:xfrm>
          <a:off x="6156176" y="0"/>
          <a:ext cx="657225" cy="533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Jednadžba" r:id="rId3" imgW="266400" imgH="215640" progId="Equation.3">
                  <p:embed/>
                </p:oleObj>
              </mc:Choice>
              <mc:Fallback>
                <p:oleObj name="Jednadžba" r:id="rId3" imgW="266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0"/>
                        <a:ext cx="657225" cy="5334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59" y="1916832"/>
            <a:ext cx="3192355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95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5. Neka je </a:t>
            </a:r>
            <a:r>
              <a:rPr lang="hr-HR" i="1" dirty="0"/>
              <a:t>M </a:t>
            </a:r>
            <a:r>
              <a:rPr lang="hr-HR" dirty="0" err="1"/>
              <a:t>polovište</a:t>
            </a:r>
            <a:r>
              <a:rPr lang="hr-HR" dirty="0"/>
              <a:t> brida     </a:t>
            </a:r>
            <a:r>
              <a:rPr lang="hr-HR" i="1" dirty="0"/>
              <a:t> </a:t>
            </a:r>
            <a:r>
              <a:rPr lang="hr-HR" dirty="0"/>
              <a:t>, a </a:t>
            </a:r>
            <a:r>
              <a:rPr lang="hr-HR" i="1" dirty="0"/>
              <a:t>N </a:t>
            </a:r>
            <a:r>
              <a:rPr lang="hr-HR" dirty="0" err="1"/>
              <a:t>polovište</a:t>
            </a:r>
            <a:r>
              <a:rPr lang="hr-HR" dirty="0"/>
              <a:t> brida </a:t>
            </a:r>
            <a:r>
              <a:rPr lang="hr-HR" i="1" dirty="0"/>
              <a:t>        </a:t>
            </a:r>
            <a:r>
              <a:rPr lang="hr-HR" dirty="0"/>
              <a:t>kvadra </a:t>
            </a:r>
            <a:r>
              <a:rPr lang="hr-HR" i="1" dirty="0"/>
              <a:t>ABCDEFGH</a:t>
            </a:r>
            <a:r>
              <a:rPr lang="hr-HR" dirty="0"/>
              <a:t>. Odredi </a:t>
            </a:r>
            <a:br>
              <a:rPr lang="hr-HR" dirty="0"/>
            </a:br>
            <a:r>
              <a:rPr lang="hr-HR" dirty="0" err="1"/>
              <a:t>probodište</a:t>
            </a:r>
            <a:r>
              <a:rPr lang="hr-HR" dirty="0"/>
              <a:t> pravca </a:t>
            </a:r>
            <a:r>
              <a:rPr lang="hr-HR" i="1" dirty="0"/>
              <a:t>MN </a:t>
            </a:r>
            <a:r>
              <a:rPr lang="hr-HR" dirty="0"/>
              <a:t>i ravnine </a:t>
            </a:r>
            <a:r>
              <a:rPr lang="hr-HR" i="1" dirty="0"/>
              <a:t>BCG</a:t>
            </a:r>
            <a:r>
              <a:rPr lang="hr-HR" dirty="0"/>
              <a:t>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666556"/>
              </p:ext>
            </p:extLst>
          </p:nvPr>
        </p:nvGraphicFramePr>
        <p:xfrm>
          <a:off x="5508104" y="-24183"/>
          <a:ext cx="6572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Jednadžba" r:id="rId3" imgW="266400" imgH="203040" progId="Equation.3">
                  <p:embed/>
                </p:oleObj>
              </mc:Choice>
              <mc:Fallback>
                <p:oleObj name="Jednadžba" r:id="rId3" imgW="266400" imgH="203040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-24183"/>
                        <a:ext cx="65722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16832"/>
            <a:ext cx="3192355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519001"/>
              </p:ext>
            </p:extLst>
          </p:nvPr>
        </p:nvGraphicFramePr>
        <p:xfrm>
          <a:off x="2258591" y="476672"/>
          <a:ext cx="657225" cy="501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Jednadžba" r:id="rId6" imgW="266400" imgH="203040" progId="Equation.3">
                  <p:embed/>
                </p:oleObj>
              </mc:Choice>
              <mc:Fallback>
                <p:oleObj name="Jednadžba" r:id="rId6" imgW="266400" imgH="203040" progId="Equation.3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8591" y="476672"/>
                        <a:ext cx="657225" cy="5016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3316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6. Duljine bridova kvadra </a:t>
            </a:r>
            <a:r>
              <a:rPr lang="hr-HR" i="1" dirty="0"/>
              <a:t>ABCDEFGH </a:t>
            </a:r>
            <a:r>
              <a:rPr lang="hr-HR" dirty="0"/>
              <a:t>iznose |</a:t>
            </a:r>
            <a:r>
              <a:rPr lang="hr-HR" i="1" dirty="0"/>
              <a:t>AB| </a:t>
            </a:r>
            <a:r>
              <a:rPr lang="hr-HR" dirty="0"/>
              <a:t>= 8 cm, |</a:t>
            </a:r>
            <a:r>
              <a:rPr lang="hr-HR" i="1" dirty="0"/>
              <a:t>AD| </a:t>
            </a:r>
            <a:r>
              <a:rPr lang="hr-HR" dirty="0"/>
              <a:t>= 15 cm i |</a:t>
            </a:r>
            <a:r>
              <a:rPr lang="hr-HR" i="1" dirty="0"/>
              <a:t>BF| </a:t>
            </a:r>
            <a:r>
              <a:rPr lang="hr-HR" dirty="0"/>
              <a:t>= 20 cm. Odredi duljine </a:t>
            </a:r>
            <a:r>
              <a:rPr lang="hr-HR" dirty="0" err="1"/>
              <a:t>ortogonalnih</a:t>
            </a:r>
            <a:r>
              <a:rPr lang="hr-HR" dirty="0"/>
              <a:t> projekcija dužine: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25144"/>
          </a:xfrm>
        </p:spPr>
        <p:txBody>
          <a:bodyPr/>
          <a:lstStyle/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dirty="0"/>
              <a:t>        na ravninu EFG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dirty="0"/>
              <a:t>       na ravninu ADH</a:t>
            </a:r>
          </a:p>
          <a:p>
            <a:pPr marL="514350" indent="-514350">
              <a:lnSpc>
                <a:spcPct val="300000"/>
              </a:lnSpc>
              <a:buAutoNum type="alphaLcParenR"/>
            </a:pPr>
            <a:r>
              <a:rPr lang="hr-HR" dirty="0"/>
              <a:t>      na ravninu ACD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883438"/>
              </p:ext>
            </p:extLst>
          </p:nvPr>
        </p:nvGraphicFramePr>
        <p:xfrm>
          <a:off x="1028700" y="1744663"/>
          <a:ext cx="688975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7" name="Jednadžba" r:id="rId3" imgW="279360" imgH="215640" progId="Equation.3">
                  <p:embed/>
                </p:oleObj>
              </mc:Choice>
              <mc:Fallback>
                <p:oleObj name="Jednadžba" r:id="rId3" imgW="279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1744663"/>
                        <a:ext cx="688975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594064"/>
              </p:ext>
            </p:extLst>
          </p:nvPr>
        </p:nvGraphicFramePr>
        <p:xfrm>
          <a:off x="971550" y="2781300"/>
          <a:ext cx="6588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8" name="Jednadžba" r:id="rId5" imgW="266400" imgH="215640" progId="Equation.3">
                  <p:embed/>
                </p:oleObj>
              </mc:Choice>
              <mc:Fallback>
                <p:oleObj name="Jednadžba" r:id="rId5" imgW="266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781300"/>
                        <a:ext cx="6588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256720"/>
              </p:ext>
            </p:extLst>
          </p:nvPr>
        </p:nvGraphicFramePr>
        <p:xfrm>
          <a:off x="957263" y="4076700"/>
          <a:ext cx="6572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9" name="Jednadžba" r:id="rId7" imgW="266400" imgH="203040" progId="Equation.3">
                  <p:embed/>
                </p:oleObj>
              </mc:Choice>
              <mc:Fallback>
                <p:oleObj name="Jednadžba" r:id="rId7" imgW="266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4076700"/>
                        <a:ext cx="65722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556792"/>
            <a:ext cx="3504020" cy="387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051802"/>
              </p:ext>
            </p:extLst>
          </p:nvPr>
        </p:nvGraphicFramePr>
        <p:xfrm>
          <a:off x="3419872" y="6138862"/>
          <a:ext cx="248602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0" name="Jednadžba" r:id="rId10" imgW="876240" imgH="253800" progId="Equation.3">
                  <p:embed/>
                </p:oleObj>
              </mc:Choice>
              <mc:Fallback>
                <p:oleObj name="Jednadžba" r:id="rId10" imgW="876240" imgH="25380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6138862"/>
                        <a:ext cx="2486025" cy="7191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5436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6</a:t>
            </a:r>
            <a:r>
              <a:rPr lang="hr-HR"/>
              <a:t>. </a:t>
            </a:r>
            <a:r>
              <a:rPr lang="hr-HR" dirty="0"/>
              <a:t>Duljine bridova kvadra </a:t>
            </a:r>
            <a:r>
              <a:rPr lang="hr-HR" i="1" dirty="0"/>
              <a:t>ABCDEFGH </a:t>
            </a:r>
            <a:r>
              <a:rPr lang="hr-HR" dirty="0"/>
              <a:t>iznose |</a:t>
            </a:r>
            <a:r>
              <a:rPr lang="hr-HR" i="1" dirty="0"/>
              <a:t>AB| </a:t>
            </a:r>
            <a:r>
              <a:rPr lang="hr-HR" dirty="0"/>
              <a:t>= 8 cm, |</a:t>
            </a:r>
            <a:r>
              <a:rPr lang="hr-HR" i="1" dirty="0"/>
              <a:t>AD| </a:t>
            </a:r>
            <a:r>
              <a:rPr lang="hr-HR" dirty="0"/>
              <a:t>= 15 cm i |</a:t>
            </a:r>
            <a:r>
              <a:rPr lang="hr-HR" i="1" dirty="0"/>
              <a:t>BF| </a:t>
            </a:r>
            <a:r>
              <a:rPr lang="hr-HR" dirty="0"/>
              <a:t>= 20 cm. Odredi duljine </a:t>
            </a:r>
            <a:r>
              <a:rPr lang="hr-HR" dirty="0" err="1"/>
              <a:t>ortogonalnih</a:t>
            </a:r>
            <a:r>
              <a:rPr lang="hr-HR" dirty="0"/>
              <a:t> projekcija dužine: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25144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hr-HR" dirty="0"/>
              <a:t>d)         na ravninu ABF</a:t>
            </a:r>
          </a:p>
          <a:p>
            <a:pPr>
              <a:lnSpc>
                <a:spcPct val="200000"/>
              </a:lnSpc>
            </a:pPr>
            <a:r>
              <a:rPr lang="hr-HR" dirty="0"/>
              <a:t>e)        na ravninu DCG</a:t>
            </a:r>
          </a:p>
          <a:p>
            <a:pPr>
              <a:lnSpc>
                <a:spcPct val="300000"/>
              </a:lnSpc>
            </a:pPr>
            <a:r>
              <a:rPr lang="hr-HR" dirty="0"/>
              <a:t>f)         na ravninu DCG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732132"/>
              </p:ext>
            </p:extLst>
          </p:nvPr>
        </p:nvGraphicFramePr>
        <p:xfrm>
          <a:off x="1044575" y="1758950"/>
          <a:ext cx="6572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1" name="Jednadžba" r:id="rId3" imgW="266400" imgH="203040" progId="Equation.3">
                  <p:embed/>
                </p:oleObj>
              </mc:Choice>
              <mc:Fallback>
                <p:oleObj name="Jednadžba" r:id="rId3" imgW="266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1758950"/>
                        <a:ext cx="6572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612716"/>
              </p:ext>
            </p:extLst>
          </p:nvPr>
        </p:nvGraphicFramePr>
        <p:xfrm>
          <a:off x="955675" y="2797175"/>
          <a:ext cx="69056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2" name="Jednadžba" r:id="rId5" imgW="279360" imgH="203040" progId="Equation.3">
                  <p:embed/>
                </p:oleObj>
              </mc:Choice>
              <mc:Fallback>
                <p:oleObj name="Jednadžba" r:id="rId5" imgW="279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2797175"/>
                        <a:ext cx="69056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16010"/>
              </p:ext>
            </p:extLst>
          </p:nvPr>
        </p:nvGraphicFramePr>
        <p:xfrm>
          <a:off x="899592" y="4077072"/>
          <a:ext cx="6572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3" name="Jednadžba" r:id="rId7" imgW="266400" imgH="203040" progId="Equation.3">
                  <p:embed/>
                </p:oleObj>
              </mc:Choice>
              <mc:Fallback>
                <p:oleObj name="Jednadžba" r:id="rId7" imgW="266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077072"/>
                        <a:ext cx="65722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556792"/>
            <a:ext cx="3504020" cy="387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323770"/>
              </p:ext>
            </p:extLst>
          </p:nvPr>
        </p:nvGraphicFramePr>
        <p:xfrm>
          <a:off x="3436938" y="6188075"/>
          <a:ext cx="248602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4" name="Jednadžba" r:id="rId10" imgW="876240" imgH="253800" progId="Equation.3">
                  <p:embed/>
                </p:oleObj>
              </mc:Choice>
              <mc:Fallback>
                <p:oleObj name="Jednadžba" r:id="rId10" imgW="876240" imgH="25380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6938" y="6188075"/>
                        <a:ext cx="2486025" cy="7191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673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Zanimljivosti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11960" y="2852937"/>
            <a:ext cx="4474840" cy="2736304"/>
          </a:xfrm>
        </p:spPr>
        <p:txBody>
          <a:bodyPr>
            <a:normAutofit lnSpcReduction="10000"/>
          </a:bodyPr>
          <a:lstStyle/>
          <a:p>
            <a:r>
              <a:rPr lang="hr-HR" dirty="0"/>
              <a:t>Ako netko na vrijeme ne ubere preostale jabuke, sve će one pasti na tlo. Njihov sadašnji položaj bit će okomito preslikan u novi položaj na zemlji.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314325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415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jeni pravokutnik 5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FE3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3"/>
                </a:solidFill>
              </a:rPr>
              <a:t>Ortogonalna projekcija </a:t>
            </a:r>
            <a:r>
              <a:rPr lang="pl-PL" dirty="0">
                <a:solidFill>
                  <a:schemeClr val="accent3"/>
                </a:solidFill>
              </a:rPr>
              <a:t>na danu ravninu je preslikavanje </a:t>
            </a:r>
            <a:r>
              <a:rPr lang="hr-HR" dirty="0">
                <a:solidFill>
                  <a:schemeClr val="accent3"/>
                </a:solidFill>
              </a:rPr>
              <a:t>koje će svaku točku </a:t>
            </a:r>
            <a:r>
              <a:rPr lang="hr-HR" i="1" dirty="0">
                <a:solidFill>
                  <a:schemeClr val="accent3"/>
                </a:solidFill>
              </a:rPr>
              <a:t>T </a:t>
            </a:r>
            <a:r>
              <a:rPr lang="hr-HR" dirty="0">
                <a:solidFill>
                  <a:schemeClr val="accent3"/>
                </a:solidFill>
              </a:rPr>
              <a:t>prostora preslikati u točku </a:t>
            </a:r>
            <a:r>
              <a:rPr lang="hr-HR" i="1" dirty="0">
                <a:solidFill>
                  <a:schemeClr val="accent3"/>
                </a:solidFill>
              </a:rPr>
              <a:t>T′ </a:t>
            </a:r>
            <a:r>
              <a:rPr lang="hr-HR" dirty="0">
                <a:solidFill>
                  <a:schemeClr val="accent3"/>
                </a:solidFill>
              </a:rPr>
              <a:t>ravnine na sljedeći način: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r-HR" dirty="0">
                <a:solidFill>
                  <a:schemeClr val="accent3"/>
                </a:solidFill>
              </a:rPr>
              <a:t>kroz točku </a:t>
            </a:r>
            <a:r>
              <a:rPr lang="hr-HR" i="1" dirty="0">
                <a:solidFill>
                  <a:schemeClr val="accent3"/>
                </a:solidFill>
              </a:rPr>
              <a:t>T </a:t>
            </a:r>
            <a:r>
              <a:rPr lang="hr-HR" dirty="0">
                <a:solidFill>
                  <a:schemeClr val="accent3"/>
                </a:solidFill>
              </a:rPr>
              <a:t>povučemo okomicu na ravninu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r-HR" dirty="0" err="1">
                <a:solidFill>
                  <a:schemeClr val="accent3"/>
                </a:solidFill>
              </a:rPr>
              <a:t>probodište</a:t>
            </a:r>
            <a:r>
              <a:rPr lang="hr-HR" dirty="0">
                <a:solidFill>
                  <a:schemeClr val="accent3"/>
                </a:solidFill>
              </a:rPr>
              <a:t> okomice i ravnine je tražena točka </a:t>
            </a:r>
            <a:r>
              <a:rPr lang="hr-HR" i="1" dirty="0">
                <a:solidFill>
                  <a:schemeClr val="accent3"/>
                </a:solidFill>
              </a:rPr>
              <a:t>T′</a:t>
            </a:r>
            <a:r>
              <a:rPr lang="hr-HR" dirty="0">
                <a:solidFill>
                  <a:schemeClr val="accent3"/>
                </a:solidFill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149080"/>
            <a:ext cx="3744416" cy="258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5796136" y="4892346"/>
            <a:ext cx="29720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500" i="1" dirty="0">
                <a:solidFill>
                  <a:srgbClr val="FF0000"/>
                </a:solidFill>
                <a:latin typeface="+mj-lt"/>
              </a:rPr>
              <a:t>T</a:t>
            </a:r>
            <a:r>
              <a:rPr lang="pl-PL" sz="2500" dirty="0">
                <a:solidFill>
                  <a:srgbClr val="FF0000"/>
                </a:solidFill>
                <a:latin typeface="+mj-lt"/>
              </a:rPr>
              <a:t>' – ortogonalna projekcija točke </a:t>
            </a:r>
            <a:r>
              <a:rPr lang="pl-PL" sz="2500" i="1" dirty="0">
                <a:solidFill>
                  <a:srgbClr val="FF0000"/>
                </a:solidFill>
                <a:latin typeface="+mj-lt"/>
              </a:rPr>
              <a:t>T </a:t>
            </a:r>
            <a:r>
              <a:rPr lang="pl-PL" sz="2500" dirty="0">
                <a:solidFill>
                  <a:srgbClr val="FF0000"/>
                </a:solidFill>
                <a:latin typeface="+mj-lt"/>
              </a:rPr>
              <a:t>na ravninu</a:t>
            </a:r>
            <a:endParaRPr lang="hr-HR" sz="2500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68940" y="233948"/>
            <a:ext cx="980728" cy="980728"/>
            <a:chOff x="7546873" y="5912537"/>
            <a:chExt cx="980728" cy="980728"/>
          </a:xfrm>
        </p:grpSpPr>
        <p:sp>
          <p:nvSpPr>
            <p:cNvPr id="8" name="Elipsa 7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Kružna strelica 8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507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065" y="1775173"/>
            <a:ext cx="2484695" cy="2806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Autofit/>
          </a:bodyPr>
          <a:lstStyle/>
          <a:p>
            <a:r>
              <a:rPr lang="hr-HR" dirty="0"/>
              <a:t>Primjer 1. </a:t>
            </a:r>
            <a:r>
              <a:rPr lang="vi-VN" dirty="0"/>
              <a:t>Nađimo ortogonalne projekcije na ravninu </a:t>
            </a:r>
            <a:r>
              <a:rPr lang="vi-VN" i="1" dirty="0"/>
              <a:t>ABC </a:t>
            </a:r>
            <a:r>
              <a:rPr lang="vi-VN" dirty="0"/>
              <a:t>kvadra točaka </a:t>
            </a:r>
            <a:r>
              <a:rPr lang="vi-VN" i="1" dirty="0"/>
              <a:t>C </a:t>
            </a:r>
            <a:r>
              <a:rPr lang="vi-VN" dirty="0"/>
              <a:t>i </a:t>
            </a:r>
            <a:r>
              <a:rPr lang="vi-VN" i="1" dirty="0"/>
              <a:t>E </a:t>
            </a:r>
            <a:r>
              <a:rPr lang="vi-VN" dirty="0"/>
              <a:t>te dužina 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634340"/>
              </p:ext>
            </p:extLst>
          </p:nvPr>
        </p:nvGraphicFramePr>
        <p:xfrm>
          <a:off x="3563938" y="836613"/>
          <a:ext cx="2590800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2" name="Jednadžba" r:id="rId5" imgW="812520" imgH="228600" progId="Equation.3">
                  <p:embed/>
                </p:oleObj>
              </mc:Choice>
              <mc:Fallback>
                <p:oleObj name="Jednadžba" r:id="rId5" imgW="8125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63938" y="836613"/>
                        <a:ext cx="2590800" cy="72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39" y="1751037"/>
            <a:ext cx="2527430" cy="285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kcijski gumb: Prilagođeno 4">
            <a:hlinkClick r:id="" action="ppaction://noaction" highlightClick="1"/>
          </p:cNvPr>
          <p:cNvSpPr/>
          <p:nvPr/>
        </p:nvSpPr>
        <p:spPr>
          <a:xfrm>
            <a:off x="7577266" y="6309320"/>
            <a:ext cx="1566734" cy="5486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solidFill>
                  <a:schemeClr val="bg1"/>
                </a:solidFill>
                <a:latin typeface="+mj-lt"/>
              </a:rPr>
              <a:t>Rješenje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86" y="1789801"/>
            <a:ext cx="2945178" cy="2945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326" y="1778602"/>
            <a:ext cx="2529434" cy="2926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837" y="1768060"/>
            <a:ext cx="2393665" cy="2703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837" y="1714353"/>
            <a:ext cx="2358858" cy="275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955807"/>
              </p:ext>
            </p:extLst>
          </p:nvPr>
        </p:nvGraphicFramePr>
        <p:xfrm>
          <a:off x="971600" y="4723714"/>
          <a:ext cx="1224136" cy="1004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3" name="Jednadžba" r:id="rId10" imgW="495000" imgH="406080" progId="Equation.3">
                  <p:embed/>
                </p:oleObj>
              </mc:Choice>
              <mc:Fallback>
                <p:oleObj name="Jednadžba" r:id="rId10" imgW="49500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71600" y="4723714"/>
                        <a:ext cx="1224136" cy="1004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630138"/>
              </p:ext>
            </p:extLst>
          </p:nvPr>
        </p:nvGraphicFramePr>
        <p:xfrm>
          <a:off x="3563888" y="4767711"/>
          <a:ext cx="17256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4" name="Jednadžba" r:id="rId12" imgW="698400" imgH="215640" progId="Equation.3">
                  <p:embed/>
                </p:oleObj>
              </mc:Choice>
              <mc:Fallback>
                <p:oleObj name="Jednadžba" r:id="rId12" imgW="698400" imgH="215640" progId="Equation.3">
                  <p:embed/>
                  <p:pic>
                    <p:nvPicPr>
                      <p:cNvPr id="0" name="Objek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767711"/>
                        <a:ext cx="17256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820209"/>
              </p:ext>
            </p:extLst>
          </p:nvPr>
        </p:nvGraphicFramePr>
        <p:xfrm>
          <a:off x="6448425" y="4735513"/>
          <a:ext cx="17573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" name="Jednadžba" r:id="rId14" imgW="711000" imgH="215640" progId="Equation.3">
                  <p:embed/>
                </p:oleObj>
              </mc:Choice>
              <mc:Fallback>
                <p:oleObj name="Jednadžba" r:id="rId14" imgW="711000" imgH="215640" progId="Equation.3">
                  <p:embed/>
                  <p:pic>
                    <p:nvPicPr>
                      <p:cNvPr id="0" name="Obj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8425" y="4735513"/>
                        <a:ext cx="17573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372080"/>
              </p:ext>
            </p:extLst>
          </p:nvPr>
        </p:nvGraphicFramePr>
        <p:xfrm>
          <a:off x="6575425" y="5516563"/>
          <a:ext cx="15049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Jednadžba" r:id="rId16" imgW="609480" imgH="215640" progId="Equation.3">
                  <p:embed/>
                </p:oleObj>
              </mc:Choice>
              <mc:Fallback>
                <p:oleObj name="Jednadžba" r:id="rId16" imgW="609480" imgH="215640" progId="Equation.3">
                  <p:embed/>
                  <p:pic>
                    <p:nvPicPr>
                      <p:cNvPr id="0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5425" y="5516563"/>
                        <a:ext cx="15049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260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4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FE3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7624" y="0"/>
            <a:ext cx="7956376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>
                <a:solidFill>
                  <a:srgbClr val="FF0000"/>
                </a:solidFill>
              </a:rPr>
              <a:t>Ortogonalna</a:t>
            </a:r>
            <a:r>
              <a:rPr lang="hr-HR" dirty="0">
                <a:solidFill>
                  <a:srgbClr val="FF0000"/>
                </a:solidFill>
              </a:rPr>
              <a:t> projekcija na zadanu ravninu  preslikava svaku točku te ravnine u nju samu, a dužine preslikava ili u jednu točku ili u dužine koje imaju manju ili jednaku duljinu.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80" y="3573016"/>
            <a:ext cx="767489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upa 5"/>
          <p:cNvGrpSpPr/>
          <p:nvPr/>
        </p:nvGrpSpPr>
        <p:grpSpPr>
          <a:xfrm>
            <a:off x="68940" y="233948"/>
            <a:ext cx="980728" cy="980728"/>
            <a:chOff x="7546873" y="5912537"/>
            <a:chExt cx="980728" cy="980728"/>
          </a:xfrm>
        </p:grpSpPr>
        <p:sp>
          <p:nvSpPr>
            <p:cNvPr id="7" name="Elipsa 6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Kružna strelica 7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962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Primjer 2. Neka je točka M </a:t>
            </a:r>
            <a:r>
              <a:rPr lang="hr-HR" dirty="0" err="1"/>
              <a:t>polovište</a:t>
            </a:r>
            <a:r>
              <a:rPr lang="hr-HR" dirty="0"/>
              <a:t> brida     kvadra ABCDEFGH. Odredi </a:t>
            </a:r>
            <a:r>
              <a:rPr lang="hr-HR" dirty="0" err="1"/>
              <a:t>probodište</a:t>
            </a:r>
            <a:r>
              <a:rPr lang="hr-HR" dirty="0"/>
              <a:t> P pravca EM i ravnine ABC.</a:t>
            </a:r>
          </a:p>
        </p:txBody>
      </p:sp>
      <p:graphicFrame>
        <p:nvGraphicFramePr>
          <p:cNvPr id="4" name="Rezervirano mjesto sadržaja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534363"/>
              </p:ext>
            </p:extLst>
          </p:nvPr>
        </p:nvGraphicFramePr>
        <p:xfrm>
          <a:off x="8316913" y="0"/>
          <a:ext cx="6350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Jednadžba" r:id="rId3" imgW="266400" imgH="215640" progId="Equation.3">
                  <p:embed/>
                </p:oleObj>
              </mc:Choice>
              <mc:Fallback>
                <p:oleObj name="Jednadžba" r:id="rId3" imgW="2664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16913" y="0"/>
                        <a:ext cx="635000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kcijski gumb: Prilagođeno 5">
            <a:hlinkClick r:id="" action="ppaction://noaction" highlightClick="1"/>
          </p:cNvPr>
          <p:cNvSpPr/>
          <p:nvPr/>
        </p:nvSpPr>
        <p:spPr>
          <a:xfrm>
            <a:off x="7452320" y="6237312"/>
            <a:ext cx="1691680" cy="6206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  <p:pic>
        <p:nvPicPr>
          <p:cNvPr id="14356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07" y="2109022"/>
            <a:ext cx="6467475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09021"/>
            <a:ext cx="6524625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8" name="Picture 2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7122"/>
            <a:ext cx="6505575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niOkvir 2"/>
          <p:cNvSpPr txBox="1"/>
          <p:nvPr/>
        </p:nvSpPr>
        <p:spPr>
          <a:xfrm>
            <a:off x="4647456" y="1694328"/>
            <a:ext cx="44644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500" dirty="0" err="1">
                <a:latin typeface="+mj-lt"/>
              </a:rPr>
              <a:t>Probodište</a:t>
            </a:r>
            <a:r>
              <a:rPr lang="hr-HR" sz="2500" dirty="0">
                <a:latin typeface="+mj-lt"/>
              </a:rPr>
              <a:t> P pravca EM i ravnine ABC je sjecište pravca EM i pravca E’M’, koji je </a:t>
            </a:r>
            <a:r>
              <a:rPr lang="hr-HR" sz="2500" dirty="0" err="1">
                <a:latin typeface="+mj-lt"/>
              </a:rPr>
              <a:t>ortogonalna</a:t>
            </a:r>
            <a:r>
              <a:rPr lang="hr-HR" sz="2500" dirty="0">
                <a:latin typeface="+mj-lt"/>
              </a:rPr>
              <a:t> projekcija zadanog pravca na zadan ravninu.</a:t>
            </a:r>
          </a:p>
        </p:txBody>
      </p:sp>
    </p:spTree>
    <p:extLst>
      <p:ext uri="{BB962C8B-B14F-4D97-AF65-F5344CB8AC3E}">
        <p14:creationId xmlns:p14="http://schemas.microsoft.com/office/powerpoint/2010/main" val="240124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Nacrtan je kvadar </a:t>
            </a:r>
            <a:r>
              <a:rPr lang="hr-HR" i="1" dirty="0"/>
              <a:t>ABCDEFGH</a:t>
            </a:r>
            <a:r>
              <a:rPr lang="hr-HR" dirty="0"/>
              <a:t>. Odredi </a:t>
            </a:r>
            <a:r>
              <a:rPr lang="hr-HR" dirty="0" err="1"/>
              <a:t>ortogonalnu</a:t>
            </a:r>
            <a:r>
              <a:rPr lang="hr-HR" dirty="0"/>
              <a:t> projekciju točke: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85313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pl-PL" i="1" dirty="0"/>
              <a:t>A </a:t>
            </a:r>
            <a:r>
              <a:rPr lang="pl-PL" dirty="0"/>
              <a:t>na ravninu </a:t>
            </a:r>
            <a:r>
              <a:rPr lang="pl-PL" i="1" dirty="0"/>
              <a:t>BCF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i="1" dirty="0"/>
              <a:t>E </a:t>
            </a:r>
            <a:r>
              <a:rPr lang="hr-HR" dirty="0"/>
              <a:t>na ravninu </a:t>
            </a:r>
            <a:r>
              <a:rPr lang="hr-HR" i="1" dirty="0"/>
              <a:t>ABC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i="1" dirty="0"/>
              <a:t>G </a:t>
            </a:r>
            <a:r>
              <a:rPr lang="hr-HR" dirty="0"/>
              <a:t>na ravninu </a:t>
            </a:r>
            <a:r>
              <a:rPr lang="hr-HR" i="1" dirty="0"/>
              <a:t>ADH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i="1" dirty="0"/>
              <a:t>H </a:t>
            </a:r>
            <a:r>
              <a:rPr lang="hr-HR" dirty="0"/>
              <a:t>na ravninu </a:t>
            </a:r>
            <a:r>
              <a:rPr lang="hr-HR" i="1" dirty="0"/>
              <a:t>ABE 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i="1" dirty="0"/>
              <a:t>B </a:t>
            </a:r>
            <a:r>
              <a:rPr lang="hr-HR" dirty="0"/>
              <a:t>na ravninu </a:t>
            </a:r>
            <a:r>
              <a:rPr lang="hr-HR" i="1" dirty="0"/>
              <a:t>ABC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i="1" dirty="0"/>
              <a:t>D </a:t>
            </a:r>
            <a:r>
              <a:rPr lang="hr-HR" dirty="0"/>
              <a:t>na ravninu </a:t>
            </a:r>
            <a:r>
              <a:rPr lang="hr-HR" i="1" dirty="0"/>
              <a:t>CGH</a:t>
            </a:r>
            <a:endParaRPr lang="hr-HR" dirty="0"/>
          </a:p>
          <a:p>
            <a:endParaRPr lang="hr-HR" i="1" dirty="0"/>
          </a:p>
          <a:p>
            <a:endParaRPr lang="hr-HR" i="1" dirty="0"/>
          </a:p>
          <a:p>
            <a:endParaRPr lang="hr-HR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420887"/>
            <a:ext cx="2952328" cy="3263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5903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Odredi </a:t>
            </a:r>
            <a:r>
              <a:rPr lang="hr-HR" dirty="0" err="1"/>
              <a:t>ortogonalnu</a:t>
            </a:r>
            <a:r>
              <a:rPr lang="hr-HR" dirty="0"/>
              <a:t> projekciju dužine: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25144"/>
          </a:xfrm>
        </p:spPr>
        <p:txBody>
          <a:bodyPr/>
          <a:lstStyle/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dirty="0"/>
              <a:t>        na ravninu BCD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dirty="0"/>
              <a:t>       na ravninu DCH</a:t>
            </a:r>
          </a:p>
          <a:p>
            <a:pPr marL="514350" indent="-514350">
              <a:lnSpc>
                <a:spcPct val="300000"/>
              </a:lnSpc>
              <a:buAutoNum type="alphaLcParenR"/>
            </a:pPr>
            <a:r>
              <a:rPr lang="hr-HR" dirty="0"/>
              <a:t>      na ravninu DCG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dirty="0"/>
              <a:t>       na ravninu ADH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515448"/>
              </p:ext>
            </p:extLst>
          </p:nvPr>
        </p:nvGraphicFramePr>
        <p:xfrm>
          <a:off x="1043608" y="1745495"/>
          <a:ext cx="6588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Jednadžba" r:id="rId3" imgW="266400" imgH="215640" progId="Equation.3">
                  <p:embed/>
                </p:oleObj>
              </mc:Choice>
              <mc:Fallback>
                <p:oleObj name="Jednadžba" r:id="rId3" imgW="266400" imgH="215640" progId="Equation.3">
                  <p:embed/>
                  <p:pic>
                    <p:nvPicPr>
                      <p:cNvPr id="0" name="Obj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745495"/>
                        <a:ext cx="6588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445452"/>
              </p:ext>
            </p:extLst>
          </p:nvPr>
        </p:nvGraphicFramePr>
        <p:xfrm>
          <a:off x="971600" y="2780928"/>
          <a:ext cx="6588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Jednadžba" r:id="rId5" imgW="266400" imgH="215640" progId="Equation.3">
                  <p:embed/>
                </p:oleObj>
              </mc:Choice>
              <mc:Fallback>
                <p:oleObj name="Jednadžba" r:id="rId5" imgW="266400" imgH="215640" progId="Equation.3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780928"/>
                        <a:ext cx="6588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1854"/>
              </p:ext>
            </p:extLst>
          </p:nvPr>
        </p:nvGraphicFramePr>
        <p:xfrm>
          <a:off x="971600" y="4077072"/>
          <a:ext cx="6270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" name="Jednadžba" r:id="rId7" imgW="253800" imgH="203040" progId="Equation.3">
                  <p:embed/>
                </p:oleObj>
              </mc:Choice>
              <mc:Fallback>
                <p:oleObj name="Jednadžba" r:id="rId7" imgW="253800" imgH="20304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077072"/>
                        <a:ext cx="627062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9128207"/>
              </p:ext>
            </p:extLst>
          </p:nvPr>
        </p:nvGraphicFramePr>
        <p:xfrm>
          <a:off x="971600" y="5088157"/>
          <a:ext cx="6572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" name="Jednadžba" r:id="rId9" imgW="266400" imgH="203040" progId="Equation.3">
                  <p:embed/>
                </p:oleObj>
              </mc:Choice>
              <mc:Fallback>
                <p:oleObj name="Jednadžba" r:id="rId9" imgW="266400" imgH="20304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088157"/>
                        <a:ext cx="65722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276872"/>
            <a:ext cx="2543544" cy="2811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752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3. Duljina bridova kocke </a:t>
            </a:r>
            <a:r>
              <a:rPr lang="hr-HR" i="1" dirty="0"/>
              <a:t>ABCDEFGH </a:t>
            </a:r>
            <a:r>
              <a:rPr lang="hr-HR" dirty="0"/>
              <a:t>iznosi 8 cm. Odredi duljine </a:t>
            </a:r>
            <a:r>
              <a:rPr lang="hr-HR" dirty="0" err="1"/>
              <a:t>ortogonalnih</a:t>
            </a:r>
            <a:r>
              <a:rPr lang="hr-HR" dirty="0"/>
              <a:t> projekcija dužine: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25144"/>
          </a:xfrm>
        </p:spPr>
        <p:txBody>
          <a:bodyPr/>
          <a:lstStyle/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dirty="0"/>
              <a:t>        na ravninu ADH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dirty="0"/>
              <a:t>       na ravninu ABG</a:t>
            </a:r>
          </a:p>
          <a:p>
            <a:pPr marL="514350" indent="-514350">
              <a:lnSpc>
                <a:spcPct val="300000"/>
              </a:lnSpc>
              <a:buAutoNum type="alphaLcParenR"/>
            </a:pPr>
            <a:r>
              <a:rPr lang="hr-HR" dirty="0"/>
              <a:t>      na ravninu ABC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631852"/>
              </p:ext>
            </p:extLst>
          </p:nvPr>
        </p:nvGraphicFramePr>
        <p:xfrm>
          <a:off x="1058863" y="1760538"/>
          <a:ext cx="62706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6" name="Jednadžba" r:id="rId3" imgW="253800" imgH="203040" progId="Equation.3">
                  <p:embed/>
                </p:oleObj>
              </mc:Choice>
              <mc:Fallback>
                <p:oleObj name="Jednadžba" r:id="rId3" imgW="253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1760538"/>
                        <a:ext cx="62706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503828"/>
              </p:ext>
            </p:extLst>
          </p:nvPr>
        </p:nvGraphicFramePr>
        <p:xfrm>
          <a:off x="971550" y="2797175"/>
          <a:ext cx="6588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7" name="Jednadžba" r:id="rId5" imgW="266400" imgH="203040" progId="Equation.3">
                  <p:embed/>
                </p:oleObj>
              </mc:Choice>
              <mc:Fallback>
                <p:oleObj name="Jednadžba" r:id="rId5" imgW="266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797175"/>
                        <a:ext cx="65881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838842"/>
              </p:ext>
            </p:extLst>
          </p:nvPr>
        </p:nvGraphicFramePr>
        <p:xfrm>
          <a:off x="971600" y="4077072"/>
          <a:ext cx="6270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8" name="Jednadžba" r:id="rId7" imgW="253800" imgH="203040" progId="Equation.3">
                  <p:embed/>
                </p:oleObj>
              </mc:Choice>
              <mc:Fallback>
                <p:oleObj name="Jednadžba" r:id="rId7" imgW="253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077072"/>
                        <a:ext cx="627062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Slika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364" y="1772816"/>
            <a:ext cx="2880320" cy="2865240"/>
          </a:xfrm>
          <a:prstGeom prst="rect">
            <a:avLst/>
          </a:prstGeom>
        </p:spPr>
      </p:pic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686501"/>
              </p:ext>
            </p:extLst>
          </p:nvPr>
        </p:nvGraphicFramePr>
        <p:xfrm>
          <a:off x="3851920" y="6241615"/>
          <a:ext cx="1656016" cy="612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9" name="Jednadžba" r:id="rId10" imgW="583920" imgH="215640" progId="Equation.3">
                  <p:embed/>
                </p:oleObj>
              </mc:Choice>
              <mc:Fallback>
                <p:oleObj name="Jednadžba" r:id="rId10" imgW="5839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851920" y="6241615"/>
                        <a:ext cx="1656016" cy="612006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454979"/>
      </p:ext>
    </p:extLst>
  </p:cSld>
  <p:clrMapOvr>
    <a:masterClrMapping/>
  </p:clrMapOvr>
</p:sld>
</file>

<file path=ppt/theme/theme1.xml><?xml version="1.0" encoding="utf-8"?>
<a:theme xmlns:a="http://schemas.openxmlformats.org/drawingml/2006/main" name="alfa_ljubičasta_logo">
  <a:themeElements>
    <a:clrScheme name="alfa_ljubicasta">
      <a:dk1>
        <a:srgbClr val="181818"/>
      </a:dk1>
      <a:lt1>
        <a:srgbClr val="F8F8F8"/>
      </a:lt1>
      <a:dk2>
        <a:srgbClr val="707070"/>
      </a:dk2>
      <a:lt2>
        <a:srgbClr val="F8F8F8"/>
      </a:lt2>
      <a:accent1>
        <a:srgbClr val="7030A0"/>
      </a:accent1>
      <a:accent2>
        <a:srgbClr val="DBBEDC"/>
      </a:accent2>
      <a:accent3>
        <a:srgbClr val="FF0000"/>
      </a:accent3>
      <a:accent4>
        <a:srgbClr val="002060"/>
      </a:accent4>
      <a:accent5>
        <a:srgbClr val="00B0F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alfa_ljubičasta_logo</Template>
  <TotalTime>230</TotalTime>
  <Words>407</Words>
  <Application>Microsoft Office PowerPoint</Application>
  <PresentationFormat>Prikaz na zaslonu (4:3)</PresentationFormat>
  <Paragraphs>44</Paragraphs>
  <Slides>13</Slides>
  <Notes>2</Notes>
  <HiddenSlides>0</HiddenSlides>
  <MMClips>0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alfa_ljubičasta_logo</vt:lpstr>
      <vt:lpstr>Jednadžba</vt:lpstr>
      <vt:lpstr>Ortogonalna projekcija točke na ravninu</vt:lpstr>
      <vt:lpstr>Zanimljivosti</vt:lpstr>
      <vt:lpstr>UPAMTI</vt:lpstr>
      <vt:lpstr>Primjer 1. Nađimo ortogonalne projekcije na ravninu ABC kvadra točaka C i E te dužina </vt:lpstr>
      <vt:lpstr>UPAMTI</vt:lpstr>
      <vt:lpstr>Primjer 2. Neka je točka M polovište brida     kvadra ABCDEFGH. Odredi probodište P pravca EM i ravnine ABC.</vt:lpstr>
      <vt:lpstr>1. Nacrtan je kvadar ABCDEFGH. Odredi ortogonalnu projekciju točke:</vt:lpstr>
      <vt:lpstr>2. Odredi ortogonalnu projekciju dužine:</vt:lpstr>
      <vt:lpstr>3. Duljina bridova kocke ABCDEFGH iznosi 8 cm. Odredi duljine ortogonalnih projekcija dužine:</vt:lpstr>
      <vt:lpstr>4. Neka je K polovište brida        kvadra ABCDEFGH. Odredi probodište P pravca HK i ravnine BCD.</vt:lpstr>
      <vt:lpstr>5. Neka je M polovište brida      , a N polovište brida         kvadra ABCDEFGH. Odredi  probodište pravca MN i ravnine BCG.</vt:lpstr>
      <vt:lpstr>6. Duljine bridova kvadra ABCDEFGH iznose |AB| = 8 cm, |AD| = 15 cm i |BF| = 20 cm. Odredi duljine ortogonalnih projekcija dužine:</vt:lpstr>
      <vt:lpstr>6. Duljine bridova kvadra ABCDEFGH iznose |AB| = 8 cm, |AD| = 15 cm i |BF| = 20 cm. Odredi duljine ortogonalnih projekcija dužine: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Ortogonalna projekcija točke na ravninu</dc:title>
  <dc:creator>Marija</dc:creator>
  <cp:lastModifiedBy>Marija Požgajec</cp:lastModifiedBy>
  <cp:revision>34</cp:revision>
  <dcterms:created xsi:type="dcterms:W3CDTF">2014-03-25T20:31:27Z</dcterms:created>
  <dcterms:modified xsi:type="dcterms:W3CDTF">2020-04-20T06:48:18Z</dcterms:modified>
</cp:coreProperties>
</file>