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sldIdLst>
    <p:sldId id="256" r:id="rId2"/>
    <p:sldId id="259" r:id="rId3"/>
    <p:sldId id="260" r:id="rId4"/>
    <p:sldId id="257" r:id="rId5"/>
    <p:sldId id="258" r:id="rId6"/>
    <p:sldId id="262" r:id="rId7"/>
    <p:sldId id="263" r:id="rId8"/>
    <p:sldId id="266" r:id="rId9"/>
    <p:sldId id="264" r:id="rId10"/>
    <p:sldId id="265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6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4194B-6C8B-45FA-B68C-2BB8BB1D37A1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09F28-EE8E-40A9-B577-26847700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056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09F28-EE8E-40A9-B577-268477002FAF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59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20505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B39A-A4C9-4B2C-BA85-70DC15E6846D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A492F-BEF4-4B98-A349-8E5134C3F2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65524B-495A-4389-8F0A-D09F466164F5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5D417-4C12-47E4-AE72-283FDA094D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0B39A-A4C9-4B2C-BA85-70DC15E6846D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492F-BEF4-4B98-A349-8E5134C3F2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Točke, pravci i ravnine u prostoru</a:t>
            </a:r>
          </a:p>
        </p:txBody>
      </p:sp>
    </p:spTree>
    <p:extLst>
      <p:ext uri="{BB962C8B-B14F-4D97-AF65-F5344CB8AC3E}">
        <p14:creationId xmlns:p14="http://schemas.microsoft.com/office/powerpoint/2010/main" val="33956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r>
              <a:rPr lang="hr-HR" dirty="0"/>
              <a:t>4. Nacrtan je kvadar </a:t>
            </a:r>
            <a:r>
              <a:rPr lang="hr-HR" i="1" dirty="0"/>
              <a:t>ABCDEFGH</a:t>
            </a:r>
            <a:r>
              <a:rPr lang="hr-HR" dirty="0"/>
              <a:t>. Istakni na crtežu ravnine: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/>
              <a:t>ABC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r>
              <a:rPr lang="hr-HR" dirty="0"/>
              <a:t>c) FCG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ADC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d) DCG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24" y="1542915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509" y="1572934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26238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54357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08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5. Nacrtaj kvadar i označi mu vrhove. Istakni na crtežu ravnine: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/>
              <a:t>ABF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r>
              <a:rPr lang="hr-HR" dirty="0"/>
              <a:t>c) DCE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ABH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d) BGH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24" y="1542915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42915"/>
            <a:ext cx="2376264" cy="265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4104145"/>
            <a:ext cx="2448273" cy="273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87913"/>
            <a:ext cx="2376264" cy="265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08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5. Nacrtaj kvadar i označi mu vrhove. Istakni na crtežu ravnine: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e) BCE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f) AEG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24" y="1542915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42915"/>
            <a:ext cx="2376967" cy="265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1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Ako je izjava istinita, </a:t>
            </a:r>
            <a:r>
              <a:rPr lang="hr-HR" i="1" dirty="0"/>
              <a:t>upali žarulju</a:t>
            </a:r>
            <a:r>
              <a:rPr lang="hr-HR" dirty="0"/>
              <a:t>, tj. oboji je žutom bojom.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7663140"/>
              </p:ext>
            </p:extLst>
          </p:nvPr>
        </p:nvGraphicFramePr>
        <p:xfrm>
          <a:off x="457200" y="1556792"/>
          <a:ext cx="8358276" cy="3816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190">
                <a:tc rowSpan="5">
                  <a:txBody>
                    <a:bodyPr/>
                    <a:lstStyle/>
                    <a:p>
                      <a:pPr marL="457200" indent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2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500" dirty="0">
                          <a:effectLst/>
                          <a:latin typeface="+mj-lt"/>
                        </a:rPr>
                        <a:t>Vrh B kvadra pripada ravnini DHG.  </a:t>
                      </a:r>
                      <a:endParaRPr lang="hr-HR" sz="2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19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8288" indent="296863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500" dirty="0">
                          <a:effectLst/>
                          <a:latin typeface="+mj-lt"/>
                        </a:rPr>
                        <a:t>Vrh D kvadra ne leži u ravnini BFH. </a:t>
                      </a:r>
                      <a:endParaRPr lang="hr-HR" sz="2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19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500" dirty="0">
                          <a:effectLst/>
                          <a:latin typeface="+mj-lt"/>
                        </a:rPr>
                        <a:t>Vrh C kvadra pripada ravnini AEG. </a:t>
                      </a:r>
                      <a:endParaRPr lang="hr-HR" sz="2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19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500" dirty="0">
                          <a:effectLst/>
                          <a:latin typeface="+mj-lt"/>
                        </a:rPr>
                        <a:t>Vrh A kvadra ne pripada ravnini BCE. </a:t>
                      </a:r>
                      <a:endParaRPr lang="hr-HR" sz="2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66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500" dirty="0">
                          <a:effectLst/>
                          <a:latin typeface="+mj-lt"/>
                        </a:rPr>
                        <a:t>Pravac GF leži u ravnini BCG. </a:t>
                      </a:r>
                      <a:endParaRPr lang="hr-HR" sz="2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128" name="Slika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" y="1988840"/>
            <a:ext cx="2843809" cy="331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82164"/>
              </p:ext>
            </p:extLst>
          </p:nvPr>
        </p:nvGraphicFramePr>
        <p:xfrm>
          <a:off x="8100392" y="1430058"/>
          <a:ext cx="504056" cy="68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Bitmap Image" r:id="rId4" imgW="343039" imgH="466543" progId="Paint.Picture">
                  <p:embed/>
                </p:oleObj>
              </mc:Choice>
              <mc:Fallback>
                <p:oleObj name="Bitmap Image" r:id="rId4" imgW="343039" imgH="466543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430058"/>
                        <a:ext cx="504056" cy="685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811172"/>
              </p:ext>
            </p:extLst>
          </p:nvPr>
        </p:nvGraphicFramePr>
        <p:xfrm>
          <a:off x="8028384" y="2276872"/>
          <a:ext cx="50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Bitmap Image" r:id="rId6" imgW="343039" imgH="466543" progId="Paint.Picture">
                  <p:embed/>
                </p:oleObj>
              </mc:Choice>
              <mc:Fallback>
                <p:oleObj name="Bitmap Image" r:id="rId6" imgW="343039" imgH="466543" progId="Paint.Picture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2276872"/>
                        <a:ext cx="504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890369"/>
              </p:ext>
            </p:extLst>
          </p:nvPr>
        </p:nvGraphicFramePr>
        <p:xfrm>
          <a:off x="7452320" y="4560466"/>
          <a:ext cx="50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Bitmap Image" r:id="rId7" imgW="343039" imgH="466543" progId="Paint.Picture">
                  <p:embed/>
                </p:oleObj>
              </mc:Choice>
              <mc:Fallback>
                <p:oleObj name="Bitmap Image" r:id="rId7" imgW="343039" imgH="466543" progId="Paint.Picture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4560466"/>
                        <a:ext cx="504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396489"/>
              </p:ext>
            </p:extLst>
          </p:nvPr>
        </p:nvGraphicFramePr>
        <p:xfrm>
          <a:off x="8388424" y="3645024"/>
          <a:ext cx="50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Bitmap Image" r:id="rId8" imgW="343039" imgH="466543" progId="Paint.Picture">
                  <p:embed/>
                </p:oleObj>
              </mc:Choice>
              <mc:Fallback>
                <p:oleObj name="Bitmap Image" r:id="rId8" imgW="343039" imgH="466543" progId="Paint.Picture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424" y="3645024"/>
                        <a:ext cx="504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391422"/>
              </p:ext>
            </p:extLst>
          </p:nvPr>
        </p:nvGraphicFramePr>
        <p:xfrm>
          <a:off x="8028384" y="3054823"/>
          <a:ext cx="50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Bitmap Image" r:id="rId9" imgW="343039" imgH="466543" progId="Paint.Picture">
                  <p:embed/>
                </p:oleObj>
              </mc:Choice>
              <mc:Fallback>
                <p:oleObj name="Bitmap Image" r:id="rId9" imgW="343039" imgH="466543" progId="Paint.Picture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054823"/>
                        <a:ext cx="504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29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Prostor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4427984" y="2237437"/>
            <a:ext cx="0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flipH="1">
            <a:off x="4427984" y="3998443"/>
            <a:ext cx="2016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flipV="1">
            <a:off x="3419872" y="3998443"/>
            <a:ext cx="1008112" cy="1191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4427984" y="2562924"/>
            <a:ext cx="1136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dirty="0">
                <a:latin typeface="+mj-lt"/>
              </a:rPr>
              <a:t>visina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5400569" y="4022270"/>
            <a:ext cx="126188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dirty="0">
                <a:latin typeface="+mj-lt"/>
              </a:rPr>
              <a:t>duljina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2492426" y="4475935"/>
            <a:ext cx="107433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dirty="0">
                <a:latin typeface="+mj-lt"/>
              </a:rPr>
              <a:t>širina</a:t>
            </a:r>
          </a:p>
        </p:txBody>
      </p:sp>
    </p:spTree>
    <p:extLst>
      <p:ext uri="{BB962C8B-B14F-4D97-AF65-F5344CB8AC3E}">
        <p14:creationId xmlns:p14="http://schemas.microsoft.com/office/powerpoint/2010/main" val="26572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aralelogram 33"/>
          <p:cNvSpPr/>
          <p:nvPr/>
        </p:nvSpPr>
        <p:spPr>
          <a:xfrm>
            <a:off x="4374804" y="2727841"/>
            <a:ext cx="4589684" cy="2687302"/>
          </a:xfrm>
          <a:prstGeom prst="parallelogram">
            <a:avLst>
              <a:gd name="adj" fmla="val 3487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Osnovni elementi geometrije prostora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517383" y="1612404"/>
            <a:ext cx="8229600" cy="460648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točka			pravac			ravnina</a:t>
            </a:r>
          </a:p>
        </p:txBody>
      </p:sp>
      <p:sp>
        <p:nvSpPr>
          <p:cNvPr id="4" name="Elipsa 3"/>
          <p:cNvSpPr/>
          <p:nvPr/>
        </p:nvSpPr>
        <p:spPr>
          <a:xfrm>
            <a:off x="1043608" y="29847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866990" y="316690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T</a:t>
            </a:r>
          </a:p>
        </p:txBody>
      </p:sp>
      <p:sp>
        <p:nvSpPr>
          <p:cNvPr id="7" name="Elipsa 6"/>
          <p:cNvSpPr/>
          <p:nvPr/>
        </p:nvSpPr>
        <p:spPr>
          <a:xfrm>
            <a:off x="2699792" y="387478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851920" y="300977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" name="Ravni poveznik 11"/>
          <p:cNvCxnSpPr/>
          <p:nvPr/>
        </p:nvCxnSpPr>
        <p:spPr>
          <a:xfrm flipV="1">
            <a:off x="1391645" y="2082895"/>
            <a:ext cx="3855830" cy="29207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a 24"/>
          <p:cNvSpPr/>
          <p:nvPr/>
        </p:nvSpPr>
        <p:spPr>
          <a:xfrm>
            <a:off x="6084168" y="3054381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Elipsa 25"/>
          <p:cNvSpPr/>
          <p:nvPr/>
        </p:nvSpPr>
        <p:spPr>
          <a:xfrm>
            <a:off x="7740352" y="311247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6224961" y="436510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kstniOkvir 28"/>
          <p:cNvSpPr txBox="1"/>
          <p:nvPr/>
        </p:nvSpPr>
        <p:spPr>
          <a:xfrm>
            <a:off x="2523174" y="4155177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</a:t>
            </a:r>
          </a:p>
        </p:txBody>
      </p:sp>
      <p:sp>
        <p:nvSpPr>
          <p:cNvPr id="30" name="TekstniOkvir 29"/>
          <p:cNvSpPr txBox="1"/>
          <p:nvPr/>
        </p:nvSpPr>
        <p:spPr>
          <a:xfrm>
            <a:off x="3848697" y="331930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B</a:t>
            </a:r>
          </a:p>
        </p:txBody>
      </p:sp>
      <p:sp>
        <p:nvSpPr>
          <p:cNvPr id="31" name="TekstniOkvir 30"/>
          <p:cNvSpPr txBox="1"/>
          <p:nvPr/>
        </p:nvSpPr>
        <p:spPr>
          <a:xfrm>
            <a:off x="6257959" y="464970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</a:t>
            </a:r>
          </a:p>
        </p:txBody>
      </p:sp>
      <p:sp>
        <p:nvSpPr>
          <p:cNvPr id="32" name="TekstniOkvir 31"/>
          <p:cNvSpPr txBox="1"/>
          <p:nvPr/>
        </p:nvSpPr>
        <p:spPr>
          <a:xfrm>
            <a:off x="6296969" y="272784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B</a:t>
            </a:r>
          </a:p>
        </p:txBody>
      </p:sp>
      <p:sp>
        <p:nvSpPr>
          <p:cNvPr id="33" name="TekstniOkvir 32"/>
          <p:cNvSpPr txBox="1"/>
          <p:nvPr/>
        </p:nvSpPr>
        <p:spPr>
          <a:xfrm>
            <a:off x="7911653" y="305438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C</a:t>
            </a:r>
          </a:p>
        </p:txBody>
      </p:sp>
      <p:sp>
        <p:nvSpPr>
          <p:cNvPr id="35" name="TekstniOkvir 34"/>
          <p:cNvSpPr txBox="1"/>
          <p:nvPr/>
        </p:nvSpPr>
        <p:spPr>
          <a:xfrm>
            <a:off x="507046" y="5321605"/>
            <a:ext cx="3244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+mj-lt"/>
              </a:rPr>
              <a:t>Kroz dvije točke možemo povući točno jedan pravac.</a:t>
            </a:r>
          </a:p>
        </p:txBody>
      </p:sp>
      <p:sp>
        <p:nvSpPr>
          <p:cNvPr id="36" name="TekstniOkvir 35"/>
          <p:cNvSpPr txBox="1"/>
          <p:nvPr/>
        </p:nvSpPr>
        <p:spPr>
          <a:xfrm>
            <a:off x="3995936" y="5568839"/>
            <a:ext cx="5148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+mj-lt"/>
              </a:rPr>
              <a:t>Svake tri točke prostora koje ne pripadaju istom pravcu određuju točno jednu ravninu.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4397183" y="171910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p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7334187" y="4477262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π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84168" y="1949077"/>
            <a:ext cx="2218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ABC ili </a:t>
            </a:r>
            <a:r>
              <a:rPr lang="el-GR" sz="4000" dirty="0">
                <a:latin typeface="+mj-lt"/>
              </a:rPr>
              <a:t>π</a:t>
            </a:r>
            <a:endParaRPr lang="hr-HR" sz="4000" dirty="0">
              <a:latin typeface="+mj-lt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2332096" y="1949077"/>
            <a:ext cx="1779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AB ili p</a:t>
            </a:r>
          </a:p>
        </p:txBody>
      </p:sp>
    </p:spTree>
    <p:extLst>
      <p:ext uri="{BB962C8B-B14F-4D97-AF65-F5344CB8AC3E}">
        <p14:creationId xmlns:p14="http://schemas.microsoft.com/office/powerpoint/2010/main" val="2930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 animBg="1"/>
      <p:bldP spid="5" grpId="0"/>
      <p:bldP spid="7" grpId="0" animBg="1"/>
      <p:bldP spid="8" grpId="0" animBg="1"/>
      <p:bldP spid="25" grpId="0" animBg="1"/>
      <p:bldP spid="26" grpId="0" animBg="1"/>
      <p:bldP spid="27" grpId="0" animBg="1"/>
      <p:bldP spid="29" grpId="0"/>
      <p:bldP spid="30" grpId="0"/>
      <p:bldP spid="31" grpId="0"/>
      <p:bldP spid="32" grpId="0"/>
      <p:bldP spid="33" grpId="0"/>
      <p:bldP spid="35" grpId="0"/>
      <p:bldP spid="36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/>
              <a:t>UPAMTI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3822513" y="1633882"/>
            <a:ext cx="5321487" cy="4947043"/>
          </a:xfrm>
        </p:spPr>
        <p:txBody>
          <a:bodyPr>
            <a:no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Kvadar </a:t>
            </a:r>
            <a:r>
              <a:rPr lang="vi-VN" dirty="0">
                <a:solidFill>
                  <a:srgbClr val="FF0000"/>
                </a:solidFill>
              </a:rPr>
              <a:t>je dio prostora omeđen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sa šest pravokutnika od kojih su </a:t>
            </a:r>
            <a:r>
              <a:rPr lang="vi-VN" dirty="0">
                <a:solidFill>
                  <a:srgbClr val="FF0000"/>
                </a:solidFill>
              </a:rPr>
              <a:t>susjedni </a:t>
            </a:r>
            <a:r>
              <a:rPr lang="hr-HR" dirty="0">
                <a:solidFill>
                  <a:srgbClr val="FF0000"/>
                </a:solidFill>
              </a:rPr>
              <a:t>m</a:t>
            </a:r>
            <a:r>
              <a:rPr lang="vi-VN" dirty="0">
                <a:solidFill>
                  <a:srgbClr val="FF0000"/>
                </a:solidFill>
              </a:rPr>
              <a:t>eđusobno okomiti.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Pravokutnici - </a:t>
            </a:r>
            <a:r>
              <a:rPr lang="hr-HR" b="1" dirty="0">
                <a:solidFill>
                  <a:srgbClr val="FF0000"/>
                </a:solidFill>
              </a:rPr>
              <a:t>strane </a:t>
            </a:r>
            <a:r>
              <a:rPr lang="hr-HR" dirty="0">
                <a:solidFill>
                  <a:srgbClr val="FF0000"/>
                </a:solidFill>
              </a:rPr>
              <a:t>ili </a:t>
            </a:r>
            <a:r>
              <a:rPr lang="hr-HR" b="1" dirty="0">
                <a:solidFill>
                  <a:srgbClr val="FF0000"/>
                </a:solidFill>
              </a:rPr>
              <a:t>plohe </a:t>
            </a:r>
            <a:r>
              <a:rPr lang="hr-HR" dirty="0">
                <a:solidFill>
                  <a:srgbClr val="FF0000"/>
                </a:solidFill>
              </a:rPr>
              <a:t>kvadra (6)</a:t>
            </a:r>
          </a:p>
          <a:p>
            <a:r>
              <a:rPr lang="hr-HR" dirty="0">
                <a:solidFill>
                  <a:srgbClr val="FF0000"/>
                </a:solidFill>
              </a:rPr>
              <a:t>Dužine</a:t>
            </a:r>
            <a:r>
              <a:rPr lang="hr-HR" b="1" dirty="0">
                <a:solidFill>
                  <a:srgbClr val="FF0000"/>
                </a:solidFill>
              </a:rPr>
              <a:t> - bridovi </a:t>
            </a:r>
            <a:r>
              <a:rPr lang="hr-HR" dirty="0">
                <a:solidFill>
                  <a:srgbClr val="FF0000"/>
                </a:solidFill>
              </a:rPr>
              <a:t>kvadra (12)</a:t>
            </a:r>
          </a:p>
          <a:p>
            <a:r>
              <a:rPr lang="hr-HR" dirty="0">
                <a:solidFill>
                  <a:srgbClr val="FF0000"/>
                </a:solidFill>
              </a:rPr>
              <a:t>Točke - v</a:t>
            </a:r>
            <a:r>
              <a:rPr lang="hr-HR" b="1" dirty="0">
                <a:solidFill>
                  <a:srgbClr val="FF0000"/>
                </a:solidFill>
              </a:rPr>
              <a:t>rhovi </a:t>
            </a:r>
            <a:r>
              <a:rPr lang="hr-HR" dirty="0">
                <a:solidFill>
                  <a:srgbClr val="FF0000"/>
                </a:solidFill>
              </a:rPr>
              <a:t>kvadra (8)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1" y="2204864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92121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7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Na kvadru ABCDEFGH nacrtaj pravac BH i ravninu ABH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Pravac BH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/>
              <a:t>Ravnina ABH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6" y="2276872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vni poveznik 7"/>
          <p:cNvCxnSpPr/>
          <p:nvPr/>
        </p:nvCxnSpPr>
        <p:spPr>
          <a:xfrm>
            <a:off x="1305353" y="1772816"/>
            <a:ext cx="1610463" cy="4824536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Paralelogram 14"/>
          <p:cNvSpPr/>
          <p:nvPr/>
        </p:nvSpPr>
        <p:spPr>
          <a:xfrm>
            <a:off x="5436096" y="2636912"/>
            <a:ext cx="2232248" cy="2841054"/>
          </a:xfrm>
          <a:prstGeom prst="parallelogram">
            <a:avLst>
              <a:gd name="adj" fmla="val 3001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Akcijski gumb: Prilagođeno 15">
            <a:hlinkClick r:id="" action="ppaction://noaction" highlightClick="1"/>
          </p:cNvPr>
          <p:cNvSpPr/>
          <p:nvPr/>
        </p:nvSpPr>
        <p:spPr>
          <a:xfrm>
            <a:off x="3059832" y="6381327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17" name="Akcijski gumb: Prilagođeno 16">
            <a:hlinkClick r:id="" action="ppaction://noaction" highlightClick="1"/>
          </p:cNvPr>
          <p:cNvSpPr/>
          <p:nvPr/>
        </p:nvSpPr>
        <p:spPr>
          <a:xfrm>
            <a:off x="7415201" y="6381328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1897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/>
              <a:t>UPAMTI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3822513" y="1633882"/>
            <a:ext cx="5321487" cy="4947043"/>
          </a:xfrm>
        </p:spPr>
        <p:txBody>
          <a:bodyPr>
            <a:no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Kocka </a:t>
            </a:r>
            <a:r>
              <a:rPr lang="hr-HR" dirty="0">
                <a:solidFill>
                  <a:srgbClr val="FF0000"/>
                </a:solidFill>
              </a:rPr>
              <a:t>je kvadar kojemu su svi bridovi jednakih duljina.</a:t>
            </a:r>
          </a:p>
          <a:p>
            <a:r>
              <a:rPr lang="vi-VN" dirty="0">
                <a:solidFill>
                  <a:srgbClr val="FF0000"/>
                </a:solidFill>
              </a:rPr>
              <a:t>Dakle, kocka je dio prostora omeđen sa 6 sukladnih kvadrata.</a:t>
            </a:r>
          </a:p>
          <a:p>
            <a:r>
              <a:rPr lang="hr-HR" dirty="0">
                <a:solidFill>
                  <a:srgbClr val="FF0000"/>
                </a:solidFill>
              </a:rPr>
              <a:t>Te kvadrate nazivamo stranama kocke.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240360" cy="310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upa 4"/>
          <p:cNvGrpSpPr/>
          <p:nvPr/>
        </p:nvGrpSpPr>
        <p:grpSpPr>
          <a:xfrm>
            <a:off x="176805" y="270815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42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Nacrtaj kvadar </a:t>
            </a:r>
            <a:r>
              <a:rPr lang="hr-HR" i="1" dirty="0"/>
              <a:t>ABCDEFGH</a:t>
            </a:r>
            <a:r>
              <a:rPr lang="hr-HR" dirty="0"/>
              <a:t>, a potom ispiši sve bridove i strane toga kvadra.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618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2. Nacrtaj kvadar ABCDEFGH i na slici istakni pravce AB, BF, FH, EG i GH.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032448" cy="450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5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3. Nacrtaj kocku ABCDEFGH i na slici istakni pravce AC, BE, </a:t>
            </a:r>
            <a:r>
              <a:rPr lang="hr-HR" dirty="0" err="1"/>
              <a:t>BG</a:t>
            </a:r>
            <a:r>
              <a:rPr lang="hr-HR" dirty="0"/>
              <a:t>, DF i CF.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4680520" cy="438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986510"/>
      </p:ext>
    </p:extLst>
  </p:cSld>
  <p:clrMapOvr>
    <a:masterClrMapping/>
  </p:clrMapOvr>
</p:sld>
</file>

<file path=ppt/theme/theme1.xml><?xml version="1.0" encoding="utf-8"?>
<a:theme xmlns:a="http://schemas.openxmlformats.org/drawingml/2006/main" name="alfa_ljubičasta_2014">
  <a:themeElements>
    <a:clrScheme name="alfa_ljubicasta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7030A0"/>
      </a:accent1>
      <a:accent2>
        <a:srgbClr val="DBBEDC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alfa_ljubičasta_2014</Template>
  <TotalTime>156</TotalTime>
  <Words>326</Words>
  <Application>Microsoft Office PowerPoint</Application>
  <PresentationFormat>Prikaz na zaslonu (4:3)</PresentationFormat>
  <Paragraphs>73</Paragraphs>
  <Slides>13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alfa_ljubičasta_2014</vt:lpstr>
      <vt:lpstr>Bitmap Image</vt:lpstr>
      <vt:lpstr>Točke, pravci i ravnine u prostoru</vt:lpstr>
      <vt:lpstr>Prostor</vt:lpstr>
      <vt:lpstr>Osnovni elementi geometrije prostora</vt:lpstr>
      <vt:lpstr>UPAMTI</vt:lpstr>
      <vt:lpstr>Primjer 1. Na kvadru ABCDEFGH nacrtaj pravac BH i ravninu ABH</vt:lpstr>
      <vt:lpstr>UPAMTI</vt:lpstr>
      <vt:lpstr>1. Nacrtaj kvadar ABCDEFGH, a potom ispiši sve bridove i strane toga kvadra.</vt:lpstr>
      <vt:lpstr>2. Nacrtaj kvadar ABCDEFGH i na slici istakni pravce AB, BF, FH, EG i GH.</vt:lpstr>
      <vt:lpstr>3. Nacrtaj kocku ABCDEFGH i na slici istakni pravce AC, BE, BG, DF i CF.</vt:lpstr>
      <vt:lpstr>4. Nacrtan je kvadar ABCDEFGH. Istakni na crtežu ravnine:</vt:lpstr>
      <vt:lpstr>5. Nacrtaj kvadar i označi mu vrhove. Istakni na crtežu ravnine:</vt:lpstr>
      <vt:lpstr>5. Nacrtaj kvadar i označi mu vrhove. Istakni na crtežu ravnine:</vt:lpstr>
      <vt:lpstr>6. Ako je izjava istinita, upali žarulju, tj. oboji je žutom bojom.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Točke, pravci i ravnine u prostoru</dc:title>
  <dc:creator>Marija</dc:creator>
  <cp:lastModifiedBy>Marija Požgajec</cp:lastModifiedBy>
  <cp:revision>33</cp:revision>
  <dcterms:created xsi:type="dcterms:W3CDTF">2014-03-11T21:26:02Z</dcterms:created>
  <dcterms:modified xsi:type="dcterms:W3CDTF">2020-03-29T18:39:32Z</dcterms:modified>
</cp:coreProperties>
</file>