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4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E815C7-30DE-442E-B57C-E156285B8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50D23FA-72C7-4A3F-9721-3620DAA41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153D26-C343-4597-8F53-40846158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6E5D-D280-48D8-B12A-41C0047AD3FF}" type="datetimeFigureOut">
              <a:rPr lang="hr-HR" smtClean="0"/>
              <a:t>28.3.2020.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1DE486A-EC9A-43A4-84B0-E33430F7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7B66C53-61CA-47A7-9287-96B43A8A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E185-C7BA-4CF0-9931-62E92347D6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483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D29CB0-A3FD-4388-9565-BC70D8062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E7B72C5-061D-4B8B-A518-AAE201C82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47220D7-653F-484D-B0AC-3EDC0A10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6E5D-D280-48D8-B12A-41C0047AD3FF}" type="datetimeFigureOut">
              <a:rPr lang="hr-HR" smtClean="0"/>
              <a:t>28.3.2020.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5C472F3-0405-4A9D-8F85-25E8A854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6423605-5FF8-4949-8050-4C590338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E185-C7BA-4CF0-9931-62E92347D6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251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9D5D37E-A4AF-4C89-BFA0-15F25FD44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8255F98-3422-4D8C-91A0-925638B80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86B58ED-8894-42D4-B754-E67B0E9F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6E5D-D280-48D8-B12A-41C0047AD3FF}" type="datetimeFigureOut">
              <a:rPr lang="hr-HR" smtClean="0"/>
              <a:t>28.3.2020.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5C5A35A-A64F-42A2-841D-3EEAE30C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606B7BC-B79E-45B8-A83A-6A20E709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E185-C7BA-4CF0-9931-62E92347D6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904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CD2E6E-724C-4E76-813F-5CBDF62D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A68A92-EEEA-408C-931F-6631C9FF8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2F65E2B-8640-46BC-9024-71E1BCC4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6E5D-D280-48D8-B12A-41C0047AD3FF}" type="datetimeFigureOut">
              <a:rPr lang="hr-HR" smtClean="0"/>
              <a:t>28.3.2020.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A613694-7B3E-4122-9869-82066EAF8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047822-4939-4913-B1FF-A7C48C19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E185-C7BA-4CF0-9931-62E92347D6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370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E12E77-9FCF-46A6-9FF2-44616FAF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E78E356-4592-489C-8B74-6101A6FB5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4833D9A-8EB9-44ED-A2D0-E4286C81D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6E5D-D280-48D8-B12A-41C0047AD3FF}" type="datetimeFigureOut">
              <a:rPr lang="hr-HR" smtClean="0"/>
              <a:t>28.3.2020.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BAE4014-1A7E-4AF5-BD42-CDCE8D6D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A50FDB1-6198-413C-A118-D615A310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E185-C7BA-4CF0-9931-62E92347D6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195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C12B92-BDAE-4D6D-929F-8C217CE23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0690E8-CDB7-4376-893D-B1DE1E94B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B4669CA-D5FB-4D85-8618-415E5F23C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D6B13FE-AF55-4B21-B08D-362B2A37F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6E5D-D280-48D8-B12A-41C0047AD3FF}" type="datetimeFigureOut">
              <a:rPr lang="hr-HR" smtClean="0"/>
              <a:t>28.3.2020.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D94E219-6ECC-40FB-8D23-7B08F4C9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F9B31B4-E63D-4C6B-9475-C97DFEFF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E185-C7BA-4CF0-9931-62E92347D6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653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9CBFD7-B722-4C25-BA8B-72500CE1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C7DBC32-4312-470A-BEEE-C83C016CF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719951E-72C7-4306-98E3-3A0375CEC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E69A90F-4BAA-4C59-A928-967AE067A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1CC78CD-36E8-4A4A-9618-93E898C6A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5FAB092-C35B-4CB8-BB45-DA47A175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6E5D-D280-48D8-B12A-41C0047AD3FF}" type="datetimeFigureOut">
              <a:rPr lang="hr-HR" smtClean="0"/>
              <a:t>28.3.2020.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48F75C8-B855-44A7-A464-2CFEB18D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5CE69CB-3410-41EA-815A-A0ACD346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E185-C7BA-4CF0-9931-62E92347D6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234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DF77B2-37A6-4F64-A11F-F2FB9268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F83715B-2CC8-4B06-B729-9472C270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6E5D-D280-48D8-B12A-41C0047AD3FF}" type="datetimeFigureOut">
              <a:rPr lang="hr-HR" smtClean="0"/>
              <a:t>28.3.2020.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564A81A-81C1-45B6-B2FD-EA177D3B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6F253D0-3899-4A03-8555-7130F4B0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E185-C7BA-4CF0-9931-62E92347D6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0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A992C3A-92B6-4AD9-901D-18A095D8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6E5D-D280-48D8-B12A-41C0047AD3FF}" type="datetimeFigureOut">
              <a:rPr lang="hr-HR" smtClean="0"/>
              <a:t>28.3.2020.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20A2292-1ADA-4065-9930-6E63EF78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9847A76-69B5-4148-A753-7854B3A5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E185-C7BA-4CF0-9931-62E92347D6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795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DB7C96-E00B-49A0-B41F-535600DA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4ABBBB-A230-47FC-8DF1-7FF7EF4A4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4CF3B2B-91E6-4426-BB95-EAF824F99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E7723DC-7573-423E-BEE8-ED52366F9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6E5D-D280-48D8-B12A-41C0047AD3FF}" type="datetimeFigureOut">
              <a:rPr lang="hr-HR" smtClean="0"/>
              <a:t>28.3.2020.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0928D39-CEE1-4D5A-8F37-594417D3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026CF93-16CE-475C-935A-AE0915E9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E185-C7BA-4CF0-9931-62E92347D6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028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08D999-D5C7-473C-AA0C-BCDBDBB5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C02F9F8-062D-4732-8FB1-FD496CCBD5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B126910-E15D-43ED-8A6A-BF4C0647F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E033047-0172-4D8E-9A7B-8AC2901F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6E5D-D280-48D8-B12A-41C0047AD3FF}" type="datetimeFigureOut">
              <a:rPr lang="hr-HR" smtClean="0"/>
              <a:t>28.3.2020.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A549CD8-4866-4D79-A26F-82CDBEFB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C935419-611D-42F7-9CF9-4C427462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E185-C7BA-4CF0-9931-62E92347D6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153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B4586FD-FCEA-459D-9769-27AA1C44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56C484F-1136-4734-B668-30A9CE047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0B34910-EEBB-4C0B-A9AA-0A9B7F760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56E5D-D280-48D8-B12A-41C0047AD3FF}" type="datetimeFigureOut">
              <a:rPr lang="hr-HR" smtClean="0"/>
              <a:t>28.3.2020.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8569352-DF8F-45F0-91AE-379D3AB09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85CB364-870C-420C-BA84-E0D40B240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1E185-C7BA-4CF0-9931-62E92347D6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678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55744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55741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36933355-736C-4E8D-B34F-5F514B9CD929}"/>
              </a:ext>
            </a:extLst>
          </p:cNvPr>
          <p:cNvSpPr txBox="1"/>
          <p:nvPr/>
        </p:nvSpPr>
        <p:spPr>
          <a:xfrm>
            <a:off x="1774209" y="1405719"/>
            <a:ext cx="8243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Dragi učenici,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danas i sutra bavit ćemo se pridjevima. Vidjet ćete da pridjevi imaju još jedno obilježje. Molim vas da pažljivo čitate moje upute, pratite korake i radite ono što se od vas traži. Za rad vam treba bilježnica i pribor za pisanje. Otvorite i svoj udžbenik na 78. stranici. Obavezno gledajte prezentaciju preko cijelog zaslona. </a:t>
            </a: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Zapisujte u bilježnice dijelove iznad kojih piše zapišimo. Vodim vas korak po korak kako bi vam gradivo bilo lakše i razumljivije. </a:t>
            </a:r>
          </a:p>
          <a:p>
            <a:pPr algn="just"/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Sretno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Vaša učiteljica Matea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3DCC366-592B-4EE6-9B56-84F75DD18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713" y="4833005"/>
            <a:ext cx="2374192" cy="193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73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84B623-DF4F-4F26-87D7-A31E1AD5B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899"/>
            <a:ext cx="10515600" cy="5863064"/>
          </a:xfrm>
        </p:spPr>
        <p:txBody>
          <a:bodyPr/>
          <a:lstStyle/>
          <a:p>
            <a:pPr marL="0" indent="0" algn="just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ovog dijela morate znati:</a:t>
            </a:r>
          </a:p>
          <a:p>
            <a:pPr algn="just"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je stupnjevanje ili komparacija</a:t>
            </a:r>
          </a:p>
          <a:p>
            <a:pPr algn="just"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su stupnjevi pridjeva (pozitiv, komparativ, superlativ)</a:t>
            </a:r>
          </a:p>
          <a:p>
            <a:pPr algn="just"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usmeno (za vježbu) komparirajte pridjev zelen </a:t>
            </a:r>
          </a:p>
          <a:p>
            <a:pPr algn="just"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odgovor: zelen, zeleniji, najzeleniji </a:t>
            </a:r>
          </a:p>
          <a:p>
            <a:pPr algn="just">
              <a:buFontTx/>
              <a:buChar char="-"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vam je ovaj dio jasan, krenite dalje s prezentacijom. Ako ima nešto što vam nije jasno, vratite se na taj dio i još jedanput pročitajte. </a:t>
            </a:r>
          </a:p>
        </p:txBody>
      </p:sp>
    </p:spTree>
    <p:extLst>
      <p:ext uri="{BB962C8B-B14F-4D97-AF65-F5344CB8AC3E}">
        <p14:creationId xmlns:p14="http://schemas.microsoft.com/office/powerpoint/2010/main" val="384832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B0C8EE-9D12-4E4D-B3D8-4DAC49A15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0501"/>
            <a:ext cx="10515600" cy="5576462"/>
          </a:xfrm>
        </p:spPr>
        <p:txBody>
          <a:bodyPr/>
          <a:lstStyle/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Sada ćemo zajedno otkriti kako nastaje komparativ. </a:t>
            </a: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Zapišimo: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crveniji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pokušajte usmeno odgovoriti od čega je nastao 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nastao je od: crven +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iji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pozitiv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nastavak -</a:t>
            </a:r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iji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54355490-FF11-406E-B559-744B19099D09}"/>
              </a:ext>
            </a:extLst>
          </p:cNvPr>
          <p:cNvCxnSpPr/>
          <p:nvPr/>
        </p:nvCxnSpPr>
        <p:spPr>
          <a:xfrm>
            <a:off x="3357349" y="3575713"/>
            <a:ext cx="0" cy="477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1E2C9B16-5ACC-41D8-B4D9-BFB8F8EB4780}"/>
              </a:ext>
            </a:extLst>
          </p:cNvPr>
          <p:cNvCxnSpPr/>
          <p:nvPr/>
        </p:nvCxnSpPr>
        <p:spPr>
          <a:xfrm>
            <a:off x="4285397" y="3616657"/>
            <a:ext cx="0" cy="545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89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547405-F8FC-4B9B-B0DA-A69E69C96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251"/>
            <a:ext cx="10515600" cy="5876712"/>
          </a:xfrm>
        </p:spPr>
        <p:txBody>
          <a:bodyPr/>
          <a:lstStyle/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Zapišimo: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jači - pokušajte usmeno odgovoriti kako je nastao oblik jači 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nastao je: jak +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ja</a:t>
            </a:r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kj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k i j se stapaju u č = jači 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							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nastavak -</a:t>
            </a:r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ADD5A6B5-BE27-4B18-8D52-5766989613E6}"/>
              </a:ext>
            </a:extLst>
          </p:cNvPr>
          <p:cNvCxnSpPr/>
          <p:nvPr/>
        </p:nvCxnSpPr>
        <p:spPr>
          <a:xfrm flipH="1">
            <a:off x="2442949" y="2838734"/>
            <a:ext cx="191069" cy="1487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5C9ACC00-D781-449A-9961-E5896FDAA0E4}"/>
              </a:ext>
            </a:extLst>
          </p:cNvPr>
          <p:cNvCxnSpPr/>
          <p:nvPr/>
        </p:nvCxnSpPr>
        <p:spPr>
          <a:xfrm>
            <a:off x="3357349" y="2825087"/>
            <a:ext cx="1228299" cy="1514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00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6039B2-C75B-45B7-90FD-A0A881F76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18" y="423080"/>
            <a:ext cx="10515600" cy="5767530"/>
          </a:xfrm>
        </p:spPr>
        <p:txBody>
          <a:bodyPr/>
          <a:lstStyle/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Usmeno komparirajte pridjev dobar. 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su vaši odgovori?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dobar 		bolji		najbolji  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Jeste li očekivali takvo rješenje?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Nekoliko pridjeva u ima nepravilnu komparaciju. To su pridjevi: dobar, zao, malen i velik. </a:t>
            </a: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Pokušajte usmeno komparirati pridjeve zao, malen i velik.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89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BBE9B8-B578-4547-B08E-082ECA0F6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4149"/>
            <a:ext cx="10515600" cy="5562814"/>
          </a:xfrm>
        </p:spPr>
        <p:txBody>
          <a:bodyPr/>
          <a:lstStyle/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Zapišimo: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dobar		bolji		najbolji </a:t>
            </a: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zao		gori		najgori</a:t>
            </a: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malen		manji		najmanji</a:t>
            </a: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		veći		najveći 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Ovi pridjevi imaju nepravilnu komparaciju. </a:t>
            </a:r>
          </a:p>
        </p:txBody>
      </p:sp>
    </p:spTree>
    <p:extLst>
      <p:ext uri="{BB962C8B-B14F-4D97-AF65-F5344CB8AC3E}">
        <p14:creationId xmlns:p14="http://schemas.microsoft.com/office/powerpoint/2010/main" val="1727785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8AEEFC-0FE7-445B-BDFE-690E3C806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0501"/>
            <a:ext cx="10515600" cy="5576462"/>
          </a:xfrm>
        </p:spPr>
        <p:txBody>
          <a:bodyPr/>
          <a:lstStyle/>
          <a:p>
            <a:pPr marL="0" indent="0" algn="just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ovog dijela morate zapamtiti:</a:t>
            </a:r>
          </a:p>
          <a:p>
            <a:pPr algn="just"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dva načina na koja se tvori komparativ:  </a:t>
            </a:r>
          </a:p>
          <a:p>
            <a:pPr marL="457200" lvl="1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 + nastavak -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pozitiv + nastavak -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pridjeve koji imaju nepravilnu komparaciju</a:t>
            </a:r>
          </a:p>
          <a:p>
            <a:pPr lvl="1" algn="just"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dobar, zao, malen, velik </a:t>
            </a:r>
          </a:p>
        </p:txBody>
      </p:sp>
    </p:spTree>
    <p:extLst>
      <p:ext uri="{BB962C8B-B14F-4D97-AF65-F5344CB8AC3E}">
        <p14:creationId xmlns:p14="http://schemas.microsoft.com/office/powerpoint/2010/main" val="3105454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23AC78-DBA2-4D8E-92A4-A21920B2C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672"/>
            <a:ext cx="10515600" cy="5699291"/>
          </a:xfrm>
        </p:spPr>
        <p:txBody>
          <a:bodyPr/>
          <a:lstStyle/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Zajedno ćemo zaključiti i kako se tvori superlativ. 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Zapišimo: </a:t>
            </a: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najšareniji 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pokušajte usmeno odgovoriti od čega je sastavljen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naj  + šareniji 																								</a:t>
            </a:r>
          </a:p>
          <a:p>
            <a:pPr marL="0" indent="0" algn="just">
              <a:buNone/>
            </a:pP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predmetak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naj-	+ 		komparativ = superlativ 				</a:t>
            </a:r>
          </a:p>
        </p:txBody>
      </p: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40430AB8-95F4-46C6-95E8-25223237ACA0}"/>
              </a:ext>
            </a:extLst>
          </p:cNvPr>
          <p:cNvCxnSpPr/>
          <p:nvPr/>
        </p:nvCxnSpPr>
        <p:spPr>
          <a:xfrm flipH="1">
            <a:off x="1719618" y="3548418"/>
            <a:ext cx="1091821" cy="818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E5476F79-8D87-4A87-A721-310FEA8A3171}"/>
              </a:ext>
            </a:extLst>
          </p:cNvPr>
          <p:cNvCxnSpPr/>
          <p:nvPr/>
        </p:nvCxnSpPr>
        <p:spPr>
          <a:xfrm>
            <a:off x="4749421" y="3429000"/>
            <a:ext cx="1214651" cy="801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63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070078-48EB-48FD-8EF5-D1B19E7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3081"/>
            <a:ext cx="10844284" cy="5753882"/>
          </a:xfrm>
        </p:spPr>
        <p:txBody>
          <a:bodyPr/>
          <a:lstStyle/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Sada riješite zadatak: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Provjeri razumiješ li u udžbeniku na 80. stranici. </a:t>
            </a: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Rješenja zadataka: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 			komparativ			superlativ</a:t>
            </a: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Dječak je poseban.		Dječak je posebniji.	Dječak je najposebniji. </a:t>
            </a: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Dječak je dobar.		Dječak je bolji.		Dječak je najbolji. </a:t>
            </a: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Dječak je jak.		Dječak je jači.		Dječak je najjači. 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u="sng" dirty="0">
                <a:hlinkClick r:id="rId2"/>
              </a:rPr>
              <a:t>https://wordwall.net/resource/557444</a:t>
            </a:r>
            <a:r>
              <a:rPr lang="hr-HR" u="sng" dirty="0"/>
              <a:t> </a:t>
            </a: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 ovoj poveznici zaigrajte „čudnovati kotač” – zavrtite 3 puta (dakle, trebate komparirati usmeno 3 pridjeva)</a:t>
            </a:r>
          </a:p>
        </p:txBody>
      </p:sp>
    </p:spTree>
    <p:extLst>
      <p:ext uri="{BB962C8B-B14F-4D97-AF65-F5344CB8AC3E}">
        <p14:creationId xmlns:p14="http://schemas.microsoft.com/office/powerpoint/2010/main" val="334492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2C3B59-0745-44CC-BAE1-3263996FF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9433"/>
            <a:ext cx="10515600" cy="57675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Prouči pravopisni i pravogovorni kutak u udžbeniku na 80. stranici. </a:t>
            </a:r>
          </a:p>
          <a:p>
            <a:pPr marL="0" indent="0" algn="just">
              <a:buNone/>
            </a:pPr>
            <a:endParaRPr lang="hr-H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Zapišimo:</a:t>
            </a:r>
          </a:p>
          <a:p>
            <a:pPr marL="0" indent="0" algn="just">
              <a:buNone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Skup </a:t>
            </a:r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ije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 u komparativu  i superlativu smjenjuje se s </a:t>
            </a:r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je. </a:t>
            </a:r>
          </a:p>
          <a:p>
            <a:pPr marL="0" indent="0" algn="just">
              <a:buNone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Oblak je b</a:t>
            </a:r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ije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l, </a:t>
            </a:r>
            <a:r>
              <a:rPr lang="hr-HR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hr-HR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lji, najb</a:t>
            </a:r>
            <a:r>
              <a:rPr lang="hr-HR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lji 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Zapamti!</a:t>
            </a:r>
          </a:p>
          <a:p>
            <a:pPr marL="0" indent="0" algn="just">
              <a:buNone/>
            </a:pPr>
            <a:endParaRPr lang="hr-H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U superlativu pridjeva koji počinju slovom </a:t>
            </a:r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 pojavljuje se </a:t>
            </a:r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dvostruko j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jednostavan 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na</a:t>
            </a:r>
            <a:r>
              <a:rPr lang="hr-HR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jj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ednostavniji, a ne najednostavniji  </a:t>
            </a:r>
            <a:r>
              <a:rPr lang="hr-HR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Zapamti! </a:t>
            </a:r>
          </a:p>
          <a:p>
            <a:pPr marL="0" indent="0" algn="just">
              <a:buNone/>
            </a:pPr>
            <a:endParaRPr lang="hr-HR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Prouči i glasovne promjene koje se provode.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9807ADDE-787A-485F-A0A2-4C4328F01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481" y="4395089"/>
            <a:ext cx="41338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0B4799-4EF2-4198-8A79-CE7358A3C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vježbu odigraj igru na poveznici: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https://wordwall.net/resource/557417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0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BC3B17-8350-4565-B924-0BF8664A5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1445"/>
            <a:ext cx="10515600" cy="60732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Najprije ponovimo ono što smo naučili. (pokazat će vam se pitanje, a kad kliknete sljedeći put i odgovor, savjetujem vam da najprije sami sebi (usmeno) odgovorite na postavljeno pitanje, a onda kliknete dalje za odgovor. Tako ćete provjeriti svoje znanje). </a:t>
            </a:r>
          </a:p>
          <a:p>
            <a:pPr marL="0" indent="0" algn="just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su pridjevi? </a:t>
            </a:r>
          </a:p>
          <a:p>
            <a:pPr marL="0" indent="0" algn="just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Pridjevi su promjenjiva vrsta riječi kojima se izriču različite osobine ili obilježja bića, stvari i pojava. </a:t>
            </a:r>
          </a:p>
          <a:p>
            <a:pPr marL="0" indent="0" algn="just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Navedite vrste pridjeva. </a:t>
            </a:r>
          </a:p>
          <a:p>
            <a:pPr marL="0" indent="0" algn="just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Vrste pridjeva su: opisni, posvojni i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gradivni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Odredi vrstu sljedećim pridjevima: bakino, zeleno, drveno. </a:t>
            </a:r>
          </a:p>
          <a:p>
            <a:pPr marL="0" indent="0" algn="just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Bakino – posvojni pridjev, zeleno – opisni pridjev, drveno –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gradivni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pridjev</a:t>
            </a:r>
          </a:p>
          <a:p>
            <a:pPr marL="0" indent="0" algn="just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DE4E1F-6EAE-46DB-9408-AE5B6FA4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0376"/>
            <a:ext cx="10515600" cy="5726587"/>
          </a:xfrm>
        </p:spPr>
        <p:txBody>
          <a:bodyPr/>
          <a:lstStyle/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Pitanja pomoću kojih ocijeni svoje znanje. Ovu tablicu ne moraš prepisivati u bilježnicu. Usmeno odgovori na pitanja. 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2C5FC913-C9C7-4EB2-A7CB-15626F226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91884"/>
              </p:ext>
            </p:extLst>
          </p:nvPr>
        </p:nvGraphicFramePr>
        <p:xfrm>
          <a:off x="700087" y="1585913"/>
          <a:ext cx="10772776" cy="4523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951">
                  <a:extLst>
                    <a:ext uri="{9D8B030D-6E8A-4147-A177-3AD203B41FA5}">
                      <a16:colId xmlns:a16="http://schemas.microsoft.com/office/drawing/2014/main" val="3141723985"/>
                    </a:ext>
                  </a:extLst>
                </a:gridCol>
                <a:gridCol w="3014662">
                  <a:extLst>
                    <a:ext uri="{9D8B030D-6E8A-4147-A177-3AD203B41FA5}">
                      <a16:colId xmlns:a16="http://schemas.microsoft.com/office/drawing/2014/main" val="536862329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4049597012"/>
                    </a:ext>
                  </a:extLst>
                </a:gridCol>
                <a:gridCol w="2157413">
                  <a:extLst>
                    <a:ext uri="{9D8B030D-6E8A-4147-A177-3AD203B41FA5}">
                      <a16:colId xmlns:a16="http://schemas.microsoft.com/office/drawing/2014/main" val="1406750641"/>
                    </a:ext>
                  </a:extLst>
                </a:gridCol>
              </a:tblGrid>
              <a:tr h="216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Da! </a:t>
                      </a: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egoe UI Emoji" panose="020B0502040204020203" pitchFamily="34" charset="0"/>
                        </a:rPr>
                        <a:t>😊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Djelomično (moram malo ponoviti)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Ne! </a:t>
                      </a:r>
                      <a:r>
                        <a:rPr lang="hr-H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egoe UI Emoji" panose="020B0502040204020203" pitchFamily="34" charset="0"/>
                        </a:rPr>
                        <a:t>☹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1560793"/>
                  </a:ext>
                </a:extLst>
              </a:tr>
              <a:tr h="894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Znam što je komparacija ili stupnjevanje pridjeva.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107471"/>
                  </a:ext>
                </a:extLst>
              </a:tr>
              <a:tr h="894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Znam nabrojati stupnjeve pridjeva i objasniti ih.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8245067"/>
                  </a:ext>
                </a:extLst>
              </a:tr>
              <a:tr h="894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Znam kako se tvori komparativ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515556"/>
                  </a:ext>
                </a:extLst>
              </a:tr>
              <a:tr h="6681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Znam kako se tvori superlativ.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4320405"/>
                  </a:ext>
                </a:extLst>
              </a:tr>
              <a:tr h="66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Znam nabrojati pridjeve koji imaju nepravilnu komparaciju.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57674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00717F6-352F-40A0-ABE5-E9E7B5C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2685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5504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190D0E-85DC-4554-89BD-D2587F2BB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0063"/>
            <a:ext cx="10515600" cy="56769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Zadatak za samostalan rad! </a:t>
            </a: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radnoj bilježnici riješi: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stranica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 i b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zadatak i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zadatak</a:t>
            </a:r>
          </a:p>
          <a:p>
            <a:pPr marL="0" indent="0" algn="just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stranica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zadatak 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Svoje odgovore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fotografiraj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pošalji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u privatnu poruku na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Yammeru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do srijede (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4. 2020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Ponovi i utvrdi gradivo o komparaciji pridjeva. </a:t>
            </a:r>
          </a:p>
          <a:p>
            <a:pPr marL="0" indent="0" algn="just">
              <a:buNone/>
            </a:pP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C37138-BE8D-44D2-8359-C6CA97BBC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3081"/>
            <a:ext cx="10515600" cy="57538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Navedite oblike pridjeva. </a:t>
            </a:r>
          </a:p>
          <a:p>
            <a:pPr marL="0" indent="0" algn="just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Oblici pridjeva su: određeni i neodređeni. </a:t>
            </a:r>
          </a:p>
          <a:p>
            <a:pPr marL="0" indent="0" algn="just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Na koje pitanje odgovara određeni oblik pridjeva?</a:t>
            </a:r>
          </a:p>
          <a:p>
            <a:pPr marL="0" indent="0" algn="just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Određeni oblik pridjeva odgovara na pitanje Koji?</a:t>
            </a:r>
          </a:p>
          <a:p>
            <a:pPr marL="0" indent="0" algn="just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Na koje pitanje odgovara neodređeni oblik pridjeva?</a:t>
            </a:r>
          </a:p>
          <a:p>
            <a:pPr marL="0" indent="0" algn="just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Neodređeni oblik pridjeva odgovara na pitanje Kakav? </a:t>
            </a:r>
          </a:p>
          <a:p>
            <a:pPr marL="0" indent="0" algn="just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Odredi oblik sljedećim pridjevima: žuti, zelen, crn, crni. </a:t>
            </a:r>
          </a:p>
          <a:p>
            <a:pPr marL="0" indent="0" algn="just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žuti – određeni </a:t>
            </a:r>
          </a:p>
          <a:p>
            <a:pPr marL="0" indent="0" algn="just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zelen – neodređeni </a:t>
            </a:r>
          </a:p>
          <a:p>
            <a:pPr marL="0" indent="0" algn="just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crn – neodređeni</a:t>
            </a:r>
          </a:p>
          <a:p>
            <a:pPr marL="0" indent="0" algn="just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crni – određeni </a:t>
            </a:r>
          </a:p>
          <a:p>
            <a:pPr marL="0" indent="0" algn="just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627DDB-774F-46B2-A531-6BF0BC8FF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4967"/>
            <a:ext cx="10515600" cy="5671996"/>
          </a:xfrm>
        </p:spPr>
        <p:txBody>
          <a:bodyPr/>
          <a:lstStyle/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 ste ponovili ono što smo naučili o pridjevima, možemo na drugi korak. 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svoje bilježnice zapišite naslov: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Stupnjevanje pridjeva 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81CC6BE-9001-4FA7-8FEA-6E5D0E7F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8" y="3554240"/>
            <a:ext cx="5988958" cy="292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3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BB4069A-6B66-43EB-B3E6-C69ED3F18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8189"/>
            <a:ext cx="6984036" cy="4914692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C52B2C64-3284-41BB-B20D-32484130721F}"/>
              </a:ext>
            </a:extLst>
          </p:cNvPr>
          <p:cNvSpPr txBox="1"/>
          <p:nvPr/>
        </p:nvSpPr>
        <p:spPr>
          <a:xfrm>
            <a:off x="6984036" y="870857"/>
            <a:ext cx="4322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Usmeno opišite stablo jabuke? Jesu li sve jabuke „jednako crvene”?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696E9FC-0B56-4EBB-825B-3C1883D22544}"/>
              </a:ext>
            </a:extLst>
          </p:cNvPr>
          <p:cNvSpPr txBox="1"/>
          <p:nvPr/>
        </p:nvSpPr>
        <p:spPr>
          <a:xfrm>
            <a:off x="6984036" y="2183642"/>
            <a:ext cx="4322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Vjerojatno ste zaključili:</a:t>
            </a:r>
          </a:p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Prva je jabuka </a:t>
            </a:r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crvena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druga je </a:t>
            </a:r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crvenija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treća </a:t>
            </a:r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najcrvenija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FF30078-DAFF-4639-B913-8A06A6C9E700}"/>
              </a:ext>
            </a:extLst>
          </p:cNvPr>
          <p:cNvSpPr txBox="1"/>
          <p:nvPr/>
        </p:nvSpPr>
        <p:spPr>
          <a:xfrm>
            <a:off x="7096836" y="399879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Usporedite visinu dječaka. Jesu li svi dječaci jednako visoki?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BE4EF6F-7C45-4813-BAA0-43C4C94A98B5}"/>
              </a:ext>
            </a:extLst>
          </p:cNvPr>
          <p:cNvSpPr txBox="1"/>
          <p:nvPr/>
        </p:nvSpPr>
        <p:spPr>
          <a:xfrm>
            <a:off x="7274257" y="5158854"/>
            <a:ext cx="338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Vjerojatno ste zaključili:</a:t>
            </a:r>
          </a:p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Prvi je dječak </a:t>
            </a:r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visok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drugi je </a:t>
            </a:r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viši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treći </a:t>
            </a:r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najviši.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381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A3EDD3-A0AF-455B-B97E-FDA51AD8C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910"/>
            <a:ext cx="10515600" cy="5631053"/>
          </a:xfrm>
        </p:spPr>
        <p:txBody>
          <a:bodyPr/>
          <a:lstStyle/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Zapišimo: </a:t>
            </a:r>
          </a:p>
          <a:p>
            <a:pPr marL="0" indent="0" algn="just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Pridjevi izriču da neko biće ili stvar ima osobinu/obilježje u većoj ili manjoj mjeri nego drugo biće ili stvar. 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ABBEDEF-F757-41A5-A238-F8CBC93C4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61436"/>
            <a:ext cx="3628572" cy="272142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40862FC-9631-4454-8085-16AF7F212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747" y="2282599"/>
            <a:ext cx="6044053" cy="38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96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83F95F-551A-4C00-99E1-F78E3B442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0501"/>
            <a:ext cx="10515600" cy="5576462"/>
          </a:xfrm>
        </p:spPr>
        <p:txBody>
          <a:bodyPr/>
          <a:lstStyle/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Zapišimo: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Prva je jabuka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crvena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Prvi je dječak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visok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prvi stupanj, označava osobinu izrečenu osnovnim oblikom pridjeva (npr. pametan) 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E21F5B9-CA28-45F7-A3BE-078F1D49C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00" y="342900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78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633582-FF2B-4377-9D22-E143B8E90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922"/>
            <a:ext cx="10515600" cy="5399041"/>
          </a:xfrm>
        </p:spPr>
        <p:txBody>
          <a:bodyPr/>
          <a:lstStyle/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Zapišimo: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Druga je jabuka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crvenija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Drugi je dječak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viši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KOMPARATIV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2. stupanj, označava osobinu koja je izražena u većoj mjeri od osnovnog oblika pridjeva (npr. pametniji)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D53A275-3437-46D6-A23B-31928962E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5" y="566283"/>
            <a:ext cx="31432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2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4520FC-7C91-4434-ABCE-4BF354239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314" y="286603"/>
            <a:ext cx="10515600" cy="5890360"/>
          </a:xfrm>
        </p:spPr>
        <p:txBody>
          <a:bodyPr/>
          <a:lstStyle/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Zapišimo: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Treća je jabuka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najcrvenija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Treći je dječak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najviši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SUPERLATIV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3. stupanj, označava osobinu koja je izražena u najvećoj mjeri (npr. najpametniji)</a:t>
            </a:r>
          </a:p>
          <a:p>
            <a:pPr marL="0" indent="0" algn="just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STUPNJEVANJE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ILI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KOMPARACIJA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PRIDJEVA  promjena pridjeva po stupnju osobine ili obilježja koje izriču. 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8DB6349-E9D7-4BB4-86DB-38271F503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199" y="537029"/>
            <a:ext cx="2766329" cy="248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51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1173</Words>
  <Application>Microsoft Office PowerPoint</Application>
  <PresentationFormat>Široki zaslon</PresentationFormat>
  <Paragraphs>179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Matea</dc:creator>
  <cp:lastModifiedBy>Matea</cp:lastModifiedBy>
  <cp:revision>14</cp:revision>
  <dcterms:created xsi:type="dcterms:W3CDTF">2020-03-28T13:24:08Z</dcterms:created>
  <dcterms:modified xsi:type="dcterms:W3CDTF">2020-03-28T16:10:12Z</dcterms:modified>
</cp:coreProperties>
</file>