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61" r:id="rId4"/>
    <p:sldId id="257" r:id="rId5"/>
    <p:sldId id="258" r:id="rId6"/>
    <p:sldId id="259" r:id="rId7"/>
    <p:sldId id="263" r:id="rId8"/>
    <p:sldId id="264" r:id="rId9"/>
    <p:sldId id="262" r:id="rId10"/>
    <p:sldId id="260" r:id="rId11"/>
    <p:sldId id="265" r:id="rId12"/>
    <p:sldId id="266" r:id="rId13"/>
    <p:sldId id="270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99"/>
    <a:srgbClr val="CC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75EC5E-89F1-400C-9FFE-FE9AC23D129E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136904" cy="4320480"/>
          </a:xfrm>
        </p:spPr>
        <p:txBody>
          <a:bodyPr>
            <a:noAutofit/>
          </a:bodyPr>
          <a:lstStyle/>
          <a:p>
            <a:pPr algn="ctr"/>
            <a:r>
              <a:rPr lang="hr-HR" sz="8000" b="1" dirty="0">
                <a:latin typeface="Algerian" pitchFamily="82" charset="0"/>
              </a:rPr>
              <a:t>PROŠLOST REPUBLIKE HRVATSKE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705600" cy="685800"/>
          </a:xfrm>
        </p:spPr>
        <p:txBody>
          <a:bodyPr>
            <a:noAutofit/>
          </a:bodyPr>
          <a:lstStyle/>
          <a:p>
            <a:pPr algn="ctr"/>
            <a:r>
              <a:rPr lang="hr-HR" sz="4400" b="1" dirty="0"/>
              <a:t>-  PONAVLJANJE  -</a:t>
            </a:r>
          </a:p>
        </p:txBody>
      </p:sp>
    </p:spTree>
  </p:cSld>
  <p:clrMapOvr>
    <a:masterClrMapping/>
  </p:clrMapOvr>
  <p:transition spd="slow"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370512" cy="792088"/>
          </a:xfrm>
        </p:spPr>
        <p:txBody>
          <a:bodyPr/>
          <a:lstStyle/>
          <a:p>
            <a:pPr>
              <a:buNone/>
            </a:pPr>
            <a:r>
              <a:rPr lang="hr-HR" dirty="0"/>
              <a:t>1. U novu domovinu Hrvati su krenuli na: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69269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a) jug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119675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b) istok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16816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c) sjever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2276872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>
                <a:tab pos="449263" algn="l"/>
              </a:tabLst>
              <a:defRPr/>
            </a:pPr>
            <a:r>
              <a:rPr lang="hr-HR" sz="2900" noProof="0" dirty="0"/>
              <a:t>2</a:t>
            </a:r>
            <a:r>
              <a:rPr kumimoji="0" lang="hr-H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Hrvati</a:t>
            </a:r>
            <a:r>
              <a:rPr kumimoji="0" lang="hr-HR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 se u novoj domovini bavili: </a:t>
            </a: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78904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c) uzgojem stoke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278092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a) turizmom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1600" y="328498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b) gradnjom zrakoplova 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21968" y="4437112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>
                <a:tab pos="449263" algn="l"/>
              </a:tabLst>
              <a:defRPr/>
            </a:pPr>
            <a:r>
              <a:rPr lang="hr-HR" sz="2900" dirty="0"/>
              <a:t>3</a:t>
            </a:r>
            <a:r>
              <a:rPr kumimoji="0" lang="hr-H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O</a:t>
            </a:r>
            <a:r>
              <a:rPr kumimoji="0" lang="hr-HR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širenju kršćanstva među Hrvatima svjedoči: </a:t>
            </a:r>
            <a:r>
              <a:rPr kumimoji="0" lang="hr-H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3608" y="5013176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a) Dioklecijanova palača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3608" y="551723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b) Eufrazijeva bazilika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3608" y="602128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c) Krstionica kneza Višeslava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6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  <p:bldP spid="6" grpId="0"/>
      <p:bldP spid="7" grpId="0" build="p"/>
      <p:bldP spid="8" grpId="0"/>
      <p:bldP spid="8" grpId="1"/>
      <p:bldP spid="9" grpId="0"/>
      <p:bldP spid="10" grpId="0"/>
      <p:bldP spid="11" grpId="0" build="p"/>
      <p:bldP spid="12" grpId="0"/>
      <p:bldP spid="13" grpId="0"/>
      <p:bldP spid="14" grpId="0"/>
      <p:bldP spid="1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370512" cy="792088"/>
          </a:xfrm>
        </p:spPr>
        <p:txBody>
          <a:bodyPr/>
          <a:lstStyle/>
          <a:p>
            <a:pPr>
              <a:buNone/>
            </a:pPr>
            <a:r>
              <a:rPr lang="hr-HR" dirty="0"/>
              <a:t>4. Hrvatska je bila samostalna do: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69269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a) 12. 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119675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b) 13.st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16816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c) 14. st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2276872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2900" dirty="0"/>
              <a:t>5</a:t>
            </a:r>
            <a:r>
              <a:rPr kumimoji="0" lang="hr-H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Prvi</a:t>
            </a:r>
            <a:r>
              <a:rPr kumimoji="0" lang="hr-HR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hrvatski pravopis objavljen je:</a:t>
            </a: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278092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a) 1851. godine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3608" y="328498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b) 1830. godine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5616" y="378904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c) 1840. godine 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93976" y="4437112"/>
            <a:ext cx="8370512" cy="9361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2800" dirty="0"/>
              <a:t>6. U vremenu do 1991. godine Hrvatska je bila jedna od   republika u državi:  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28204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a) Jugoslaviji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15616" y="571409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b) Njemačkoj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87624" y="614614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c) Rusiji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5" grpId="1"/>
      <p:bldP spid="6" grpId="0"/>
      <p:bldP spid="7" grpId="0"/>
      <p:bldP spid="9" grpId="0" build="p"/>
      <p:bldP spid="10" grpId="0"/>
      <p:bldP spid="11" grpId="0"/>
      <p:bldP spid="11" grpId="1"/>
      <p:bldP spid="12" grpId="0"/>
      <p:bldP spid="14" grpId="0" build="p"/>
      <p:bldP spid="15" grpId="0"/>
      <p:bldP spid="15" grpId="1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49960" y="2276872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2900" dirty="0"/>
              <a:t>8. Himna europske unije je: </a:t>
            </a: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85293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a) Oda radosti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333782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b) Lijepa naša domovino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384188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c) Himna radosti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1560" y="4437112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2900" dirty="0"/>
              <a:t>9. Dan neovisnosti slavimo: </a:t>
            </a: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501317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a) 5. kolovoza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b) 1. srpnja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3608" y="600212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c) 8. listopada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95536" y="260648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2900" dirty="0"/>
              <a:t>7. Tijekom 20. stoljeća na području RH vođena su: </a:t>
            </a: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76470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a) 4 rata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592" y="124959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b) 3 rata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9592" y="175365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c) 2 rata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5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5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5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5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5" grpId="1"/>
      <p:bldP spid="6" grpId="0"/>
      <p:bldP spid="7" grpId="0"/>
      <p:bldP spid="8" grpId="0" build="p"/>
      <p:bldP spid="9" grpId="0"/>
      <p:bldP spid="10" grpId="0"/>
      <p:bldP spid="11" grpId="0"/>
      <p:bldP spid="11" grpId="1"/>
      <p:bldP spid="12" grpId="0" build="p"/>
      <p:bldP spid="13" grpId="0"/>
      <p:bldP spid="14" grpId="0" build="allAtOnce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514528" cy="1152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VREMENSKA LENTA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268760"/>
            <a:ext cx="835292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Nacrtaj lentu vremena i na njoj označi stoljeće:</a:t>
            </a:r>
          </a:p>
          <a:p>
            <a:endParaRPr lang="hr-HR" sz="1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3200" dirty="0">
                <a:solidFill>
                  <a:srgbClr val="CC3399"/>
                </a:solidFill>
              </a:rPr>
              <a:t>a) dolaska Hrvata </a:t>
            </a:r>
          </a:p>
          <a:p>
            <a:r>
              <a:rPr lang="hr-HR" sz="3200" dirty="0">
                <a:solidFill>
                  <a:srgbClr val="00B050"/>
                </a:solidFill>
              </a:rPr>
              <a:t>b) prihvaćanja kršćanstva</a:t>
            </a:r>
          </a:p>
          <a:p>
            <a:r>
              <a:rPr lang="hr-HR" sz="3200" dirty="0">
                <a:solidFill>
                  <a:srgbClr val="002060"/>
                </a:solidFill>
              </a:rPr>
              <a:t>c)  krunidbe kralja Tomislava</a:t>
            </a:r>
          </a:p>
          <a:p>
            <a:r>
              <a:rPr lang="hr-HR" sz="3200" dirty="0">
                <a:solidFill>
                  <a:schemeClr val="accent2">
                    <a:lumMod val="50000"/>
                  </a:schemeClr>
                </a:solidFill>
              </a:rPr>
              <a:t>d) ulaska Kraljevine Hrvatske u zajedničku državu </a:t>
            </a:r>
          </a:p>
          <a:p>
            <a:r>
              <a:rPr lang="hr-HR" sz="3200" dirty="0">
                <a:solidFill>
                  <a:schemeClr val="accent2">
                    <a:lumMod val="50000"/>
                  </a:schemeClr>
                </a:solidFill>
              </a:rPr>
              <a:t>    s Mađarima</a:t>
            </a:r>
          </a:p>
          <a:p>
            <a:r>
              <a:rPr lang="hr-HR" sz="3200" dirty="0">
                <a:solidFill>
                  <a:srgbClr val="FF0000"/>
                </a:solidFill>
              </a:rPr>
              <a:t>e) u kojem je vođena bitka na Krbavskom polju</a:t>
            </a:r>
          </a:p>
          <a:p>
            <a:r>
              <a:rPr lang="hr-HR" sz="3200" dirty="0">
                <a:solidFill>
                  <a:srgbClr val="FF9900"/>
                </a:solidFill>
              </a:rPr>
              <a:t>f) u kojem je vođena bitka na Mohačkom polju</a:t>
            </a:r>
          </a:p>
          <a:p>
            <a:r>
              <a:rPr lang="hr-H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g) u kojem su vođena tri rata na području RH</a:t>
            </a:r>
          </a:p>
          <a:p>
            <a:endParaRPr lang="hr-HR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5400" b="1" dirty="0"/>
              <a:t>KRIŽALJKA! </a:t>
            </a:r>
            <a:r>
              <a:rPr lang="hr-HR" sz="5400" b="1" dirty="0">
                <a:sym typeface="Wingdings" pitchFamily="2" charset="2"/>
              </a:rPr>
              <a:t></a:t>
            </a:r>
            <a:endParaRPr lang="hr-HR" sz="5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9552" y="1340768"/>
          <a:ext cx="7501125" cy="5040560"/>
        </p:xfrm>
        <a:graphic>
          <a:graphicData uri="http://schemas.openxmlformats.org/drawingml/2006/table">
            <a:tbl>
              <a:tblPr/>
              <a:tblGrid>
                <a:gridCol w="27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0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7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92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87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3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84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92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14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71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17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713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713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713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36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62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298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918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90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36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90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628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5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09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00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9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370512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/>
              <a:t>VODORAVNO</a:t>
            </a:r>
            <a:endParaRPr lang="hr-HR" dirty="0"/>
          </a:p>
          <a:p>
            <a:r>
              <a:rPr lang="hr-HR" dirty="0"/>
              <a:t>1. Zajednica nekih europskih zemalja.</a:t>
            </a:r>
          </a:p>
          <a:p>
            <a:r>
              <a:rPr lang="hr-HR" dirty="0"/>
              <a:t>2. Posljednji hrvatski kralj.</a:t>
            </a:r>
          </a:p>
          <a:p>
            <a:r>
              <a:rPr lang="hr-HR" dirty="0"/>
              <a:t>3. Jedinstveni novac Europske unije.</a:t>
            </a:r>
          </a:p>
          <a:p>
            <a:r>
              <a:rPr lang="hr-HR" dirty="0"/>
              <a:t>4. Vjera koju su Hrvati prihvatili dolaskom u novu domovinu.</a:t>
            </a:r>
          </a:p>
          <a:p>
            <a:r>
              <a:rPr lang="hr-HR" dirty="0"/>
              <a:t>5. Stanovnici Venecije (grada i republike u Italiji).</a:t>
            </a:r>
          </a:p>
          <a:p>
            <a:r>
              <a:rPr lang="hr-HR" dirty="0"/>
              <a:t>6. Prvi hrvatski kralj.</a:t>
            </a:r>
          </a:p>
          <a:p>
            <a:r>
              <a:rPr lang="hr-HR" dirty="0"/>
              <a:t>7. Najstariji spomenik hrvatskog jezika.</a:t>
            </a:r>
          </a:p>
          <a:p>
            <a:r>
              <a:rPr lang="hr-HR" dirty="0"/>
              <a:t>8. Nasljedna vladarska obitelj.</a:t>
            </a:r>
          </a:p>
          <a:p>
            <a:r>
              <a:rPr lang="hr-HR" dirty="0"/>
              <a:t>9. Mjesto na kojem je vođena bitka 1526. godine.</a:t>
            </a:r>
          </a:p>
          <a:p>
            <a:r>
              <a:rPr lang="hr-HR" dirty="0"/>
              <a:t>10. Država kojom vlada kralj.</a:t>
            </a:r>
          </a:p>
          <a:p>
            <a:r>
              <a:rPr lang="hr-HR" dirty="0"/>
              <a:t>11. Što slavimo 25. lipnja?</a:t>
            </a:r>
          </a:p>
          <a:p>
            <a:r>
              <a:rPr lang="hr-HR" dirty="0"/>
              <a:t>12. 1102. godine Kraljevina Hrvatska ušla je u zajedničku državu s ...</a:t>
            </a:r>
          </a:p>
          <a:p>
            <a:r>
              <a:rPr lang="hr-HR" dirty="0"/>
              <a:t>13. Grad u kojem se nalazi Dioklecijanova palača.</a:t>
            </a:r>
          </a:p>
          <a:p>
            <a:r>
              <a:rPr lang="hr-HR" dirty="0"/>
              <a:t>14. Država kojom vlada knez.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wheel spokes="3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34" y="404663"/>
          <a:ext cx="8496937" cy="5976667"/>
        </p:xfrm>
        <a:graphic>
          <a:graphicData uri="http://schemas.openxmlformats.org/drawingml/2006/table">
            <a:tbl>
              <a:tblPr/>
              <a:tblGrid>
                <a:gridCol w="31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24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77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42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36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22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064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04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036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036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0361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3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Č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Ć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61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Š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Ć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923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Č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33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89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Š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Ć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Č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59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40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Č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LJ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29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LJ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8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Ž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747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Đ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939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437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Ž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96BBA1-1789-41A2-AE70-3727C666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048A17C-7EFA-47BA-BDA1-2FCE2CAAE42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/>
              <a:t>Ponovi sve što si naučio </a:t>
            </a:r>
            <a:r>
              <a:rPr lang="hr-HR" dirty="0" err="1"/>
              <a:t>ilii</a:t>
            </a:r>
            <a:r>
              <a:rPr lang="hr-HR" dirty="0"/>
              <a:t> naučila o prošlosti domovine. Ukoliko u neki odgovor nisi sigurna ili siguran, slobodno ga potraži u svom udžbeniku. Sretno! </a:t>
            </a:r>
            <a:r>
              <a:rPr lang="hr-HR" dirty="0">
                <a:sym typeface="Wingdings" panose="05000000000000000000" pitchFamily="2" charset="2"/>
              </a:rPr>
              <a:t>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821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7200800" cy="29523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-HR" sz="8800" b="1" dirty="0"/>
              <a:t> TOČNO / NETOČNO</a:t>
            </a:r>
          </a:p>
        </p:txBody>
      </p:sp>
      <p:pic>
        <p:nvPicPr>
          <p:cNvPr id="10242" name="Picture 2" descr="http://www.hismus.hr/media/photologue/photos/cache/5852_2_lightbox_1_680_4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149080"/>
            <a:ext cx="3672408" cy="24842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  <a:alpha val="8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3040" y="1988840"/>
            <a:ext cx="8461448" cy="1152128"/>
          </a:xfrm>
        </p:spPr>
        <p:txBody>
          <a:bodyPr>
            <a:normAutofit fontScale="70000" lnSpcReduction="20000"/>
          </a:bodyPr>
          <a:lstStyle/>
          <a:p>
            <a:pPr marL="360363" indent="-360363">
              <a:buNone/>
            </a:pPr>
            <a:r>
              <a:rPr lang="hr-HR" dirty="0"/>
              <a:t> </a:t>
            </a:r>
            <a:endParaRPr lang="hr-HR" sz="3600" dirty="0"/>
          </a:p>
          <a:p>
            <a:pPr marL="360363" indent="-360363">
              <a:buNone/>
            </a:pPr>
            <a:r>
              <a:rPr lang="hr-HR" sz="4000" dirty="0"/>
              <a:t>2. Hrvati su se na prostor današnje Hrvatske doselili tijekom 6. i 7. stoljeća.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7704" y="3140968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5696" y="1484784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hr-HR" sz="2800" dirty="0"/>
              <a:t>1. Nekada davno Hrvati su živjeli na prostoru srednje </a:t>
            </a:r>
          </a:p>
          <a:p>
            <a:pPr marL="514350" indent="-514350"/>
            <a:r>
              <a:rPr lang="hr-HR" sz="2800" dirty="0"/>
              <a:t>    Europe.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8064" y="148478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0072" y="314096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3717032"/>
            <a:ext cx="8461448" cy="115212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hr-H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hr-H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hr-HR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Prvi</a:t>
            </a:r>
            <a:r>
              <a:rPr kumimoji="0" lang="hr-HR" sz="4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vladar iz obitelji Trpimirović bio je knez Branimir. </a:t>
            </a:r>
            <a:endParaRPr kumimoji="0" lang="hr-H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546575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20072" y="458112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2552" y="5085184"/>
            <a:ext cx="8461448" cy="79208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hr-H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hr-H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4000" dirty="0"/>
              <a:t>4. Knez Tomislav je 1102. godine postao kralj.</a:t>
            </a:r>
            <a:endParaRPr kumimoji="0" lang="hr-H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5696" y="5914727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92080" y="593011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9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7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  <p:bldP spid="5" grpId="1"/>
      <p:bldP spid="7" grpId="0"/>
      <p:bldP spid="8" grpId="0"/>
      <p:bldP spid="9" grpId="0"/>
      <p:bldP spid="10" grpId="0" build="p"/>
      <p:bldP spid="11" grpId="1"/>
      <p:bldP spid="12" grpId="0"/>
      <p:bldP spid="12" grpId="1"/>
      <p:bldP spid="13" grpId="0" uiExpand="1" build="p"/>
      <p:bldP spid="15" grpId="0"/>
      <p:bldP spid="16" grpId="0"/>
      <p:bldP spid="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  <a:alpha val="8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5. Stari Hrvati su nakon doseljenja osnovali dvije kneževine: </a:t>
            </a:r>
          </a:p>
          <a:p>
            <a:r>
              <a:rPr lang="hr-HR" sz="2800" dirty="0"/>
              <a:t>    Slavonsku i Primorsku.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5696" y="1484784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148478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1032" y="213285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6. Petar Svačić bio je posljednji hrvatski kralj.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9712" y="2780928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0072" y="270892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1032" y="350100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7. Hrvatska je postala samostalna u 12. stoljeću.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9712" y="4077072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2080" y="407707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486916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8. Tin Ujević borio se za očuvanje hrvatskog jezika i kulture.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712" y="5517232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36096" y="544522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2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2"/>
      <p:bldP spid="6" grpId="0"/>
      <p:bldP spid="6" grpId="1"/>
      <p:bldP spid="6" grpId="2"/>
      <p:bldP spid="8" grpId="1"/>
      <p:bldP spid="8" grpId="2"/>
      <p:bldP spid="9" grpId="0"/>
      <p:bldP spid="9" grpId="1"/>
      <p:bldP spid="11" grpId="0"/>
      <p:bldP spid="12" grpId="0"/>
      <p:bldP spid="12" grpId="1"/>
      <p:bldP spid="12" grpId="2"/>
      <p:bldP spid="14" grpId="0"/>
      <p:bldP spid="15" grpId="0"/>
      <p:bldP spid="15" grpId="1"/>
      <p:bldP spid="15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62068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54868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9. Od 1991. do 1995. godine trajao je Prvi svjetski rat.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3688" y="1196752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6056" y="11247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1988840"/>
            <a:ext cx="8604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10. Pobjedom u Domovinskom ratu Hrvatska je ostvarila </a:t>
            </a:r>
          </a:p>
          <a:p>
            <a:r>
              <a:rPr lang="hr-HR" sz="2800" dirty="0"/>
              <a:t>      svoju samostalnost i neovisnost.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7704" y="2962399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0072" y="299695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2048" y="3645024"/>
            <a:ext cx="860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11. Franjo Rački imenovan je za prvog predsjednika RH.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9712" y="4221088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92080" y="420192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552" y="4869160"/>
            <a:ext cx="8604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12. Građevine pod zaštitom UNESCO – a nalaze se u </a:t>
            </a:r>
          </a:p>
          <a:p>
            <a:r>
              <a:rPr lang="hr-HR" sz="2800" dirty="0"/>
              <a:t>      nizinskom kraju RH.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1720" y="5805264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/>
              <a:t>TOČNO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92080" y="573325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NETOČNO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2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10" grpId="0"/>
      <p:bldP spid="10" grpId="1"/>
      <p:bldP spid="11" grpId="0"/>
      <p:bldP spid="13" grpId="0"/>
      <p:bldP spid="14" grpId="0"/>
      <p:bldP spid="14" grpId="1"/>
      <p:bldP spid="16" grpId="0"/>
      <p:bldP spid="17" grpId="0"/>
      <p:bldP spid="1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8153400" cy="20882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9600" b="1" dirty="0"/>
              <a:t>Odgovori na pitanja</a:t>
            </a:r>
          </a:p>
        </p:txBody>
      </p:sp>
    </p:spTree>
  </p:cSld>
  <p:clrMapOvr>
    <a:masterClrMapping/>
  </p:clrMapOvr>
  <p:transition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952" y="764704"/>
            <a:ext cx="8514528" cy="5832648"/>
          </a:xfrm>
        </p:spPr>
        <p:txBody>
          <a:bodyPr>
            <a:normAutofit lnSpcReduction="10000"/>
          </a:bodyPr>
          <a:lstStyle/>
          <a:p>
            <a:pPr marL="539750" indent="-539750" algn="just">
              <a:spcBef>
                <a:spcPts val="0"/>
              </a:spcBef>
              <a:buNone/>
            </a:pPr>
            <a:r>
              <a:rPr lang="hr-HR" dirty="0"/>
              <a:t>1.  Zašto su Hrvati krenuli u seobu iz prostora srednje 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/>
              <a:t>     Europe?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/>
              <a:t>2.  Kako se zove najpoznatiji hrvatski knez?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/>
              <a:t>3. Što je bilo s Hrvatskom za vrijeme Tomislavove vladavine, a što neposredno nakon njegove smrti?</a:t>
            </a:r>
          </a:p>
          <a:p>
            <a:pPr marL="539750" indent="-539750" algn="just">
              <a:spcBef>
                <a:spcPts val="0"/>
              </a:spcBef>
              <a:buNone/>
            </a:pPr>
            <a:r>
              <a:rPr lang="hr-HR" dirty="0"/>
              <a:t>4.  Zbog čega se nije znalo tko će biti nasljednik kralja Dmitra Zvonimira?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/>
              <a:t>5.  Zašto su mnogi narodi željeli osvojiti Hrvatsku i živjeti u njoj?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/>
              <a:t>6.  S kojim narodima su se tijekom prošlosti borili Hrvati?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/>
              <a:t>7.  Što je Europska unija?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/>
              <a:t>8. Kako se zove organizacija koja je osnovana radi </a:t>
            </a:r>
            <a:r>
              <a:rPr lang="hr-HR"/>
              <a:t>zaštite kulturno-povijesnih </a:t>
            </a:r>
            <a:r>
              <a:rPr lang="hr-HR" dirty="0"/>
              <a:t>spomenika?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153400" cy="21602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9600" b="1" dirty="0"/>
              <a:t>A / B / C</a:t>
            </a:r>
          </a:p>
        </p:txBody>
      </p:sp>
      <p:pic>
        <p:nvPicPr>
          <p:cNvPr id="4098" name="Picture 2" descr="http://www.os-skalice-st.skole.hr/upload/os-skalice-st/images/newsimg/230/Image/povijest_hrvata_3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84984"/>
            <a:ext cx="5112568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502</TotalTime>
  <Words>877</Words>
  <Application>Microsoft Office PowerPoint</Application>
  <PresentationFormat>Prikaz na zaslonu (4:3)</PresentationFormat>
  <Paragraphs>269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3" baseType="lpstr">
      <vt:lpstr>Algerian</vt:lpstr>
      <vt:lpstr>Calibri</vt:lpstr>
      <vt:lpstr>Times New Roman</vt:lpstr>
      <vt:lpstr>Tw Cen MT</vt:lpstr>
      <vt:lpstr>Wingdings</vt:lpstr>
      <vt:lpstr>Wingdings 2</vt:lpstr>
      <vt:lpstr>Median</vt:lpstr>
      <vt:lpstr>PROŠLOST REPUBLIKE HRVATSKE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KRIŽALJKA! 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PROŠLOST REPUBLIKE HRVATSKE</dc:title>
  <dc:creator>Jasmina</dc:creator>
  <cp:lastModifiedBy>Marko Mijač</cp:lastModifiedBy>
  <cp:revision>49</cp:revision>
  <dcterms:created xsi:type="dcterms:W3CDTF">2016-01-26T21:31:21Z</dcterms:created>
  <dcterms:modified xsi:type="dcterms:W3CDTF">2020-03-31T17:08:48Z</dcterms:modified>
</cp:coreProperties>
</file>