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7" r:id="rId4"/>
    <p:sldId id="266" r:id="rId5"/>
    <p:sldId id="264" r:id="rId6"/>
    <p:sldId id="258" r:id="rId7"/>
    <p:sldId id="259" r:id="rId8"/>
    <p:sldId id="260" r:id="rId9"/>
    <p:sldId id="261" r:id="rId10"/>
    <p:sldId id="263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009900"/>
    <a:srgbClr val="333333"/>
    <a:srgbClr val="808080"/>
    <a:srgbClr val="5F5F5F"/>
    <a:srgbClr val="5B5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929"/>
  </p:normalViewPr>
  <p:slideViewPr>
    <p:cSldViewPr snapToGrid="0"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44F25-1C19-423A-9D52-BAB29D3ADA7D}" type="datetimeFigureOut">
              <a:rPr lang="hr-HR" smtClean="0"/>
              <a:pPr/>
              <a:t>22.3.2020.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BD5E2-68B5-49DE-9206-7FF2B594450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357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87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72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27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98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195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429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04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2\Rice\rice-title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163"/>
            <a:ext cx="6934200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762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hr-HR" altLang="sr-Latn-RS" noProof="0"/>
              <a:t>Uredite stil naslova matrice</a:t>
            </a:r>
            <a:endParaRPr lang="en-US" altLang="sr-Latn-R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66992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/>
              <a:t>Uredite stil podnaslova matrice</a:t>
            </a:r>
            <a:endParaRPr lang="en-US" altLang="sr-Latn-R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E05B96-C8FE-4F65-B357-602436C50C9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A4B9-357D-4459-9D37-C01112885D9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1054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943100" cy="5562600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04900" y="533400"/>
            <a:ext cx="5676900" cy="55626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C4622-5997-4F12-A357-832C803852F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2841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69A489-B089-4D46-941F-E8713CA60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966BAD-60BD-42F8-B0E6-F4ECA9A2B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36E052-FA07-4B97-8A7E-BDA3373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27BD4F-753A-4F3D-9E45-72E3DF24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5A6E6E8-4BEC-47D9-B4DE-30B78977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5B96-C8FE-4F65-B357-602436C50C9A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2200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FBE56B-1E49-4BD6-85CF-083552A2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8ED537-4854-47F3-A968-694DD5C7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E976F6-08F6-4E8F-9911-9F0AA78B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8EE0C7-2521-4C2F-A0CC-538C83B7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84F953-91A7-4BB5-81AB-2F2AF8AD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50C5-57A4-4F89-ABFD-7A084926576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3595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CCB1DE-8ED0-4F3F-BAAD-2FB9E709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370181-01C6-41F1-911C-426E6EAAA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B35041-B23F-485B-BF9B-2E066285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4DC6C9-E32A-4EF6-BDD2-7BDA4650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E2AC0BD-82C1-4F46-8A49-0C337128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C6D4-24FB-48FB-923D-22539FE7927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486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798159-41A0-407B-8347-99D5657E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BFCEA1-59DC-4E63-981F-ABF28FFD8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8DD1CEA-8ABD-4C93-A33F-45A84722A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1504AC-00D5-400D-B209-AF22C578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CE21E2A-4F1C-483A-8D30-CB98E449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608A0D4-2984-42FA-86F7-496F2E0B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9B3-97BD-4764-A35D-23128EE6B8B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983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955874-14D1-4185-94A4-0B2269BC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0174FF9-71F3-46F5-9BC3-FD4F3E22F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1943A0D-D188-4494-A551-CB61E24BF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E40E48E-D85A-4D15-A6E3-343C2A339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2F86E0E-14C1-48A2-BFC7-E8D96B465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4F2D4A1-CD9D-4DE8-944F-7483C059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174BA38-DD7A-4AA9-985F-E78DA56F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526FA61-8D98-451C-9DAB-29E680F0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2050-DD18-4072-80EC-F0B9C857D88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9280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866FFD-CDB5-4364-B20C-1CEE902E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F320A9D-EBC3-4769-9FF4-AD06EDDB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04F108A-345A-4CA7-BF65-2459C2B9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DE43A57-DF5D-489A-BCAD-67773FF3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B66-B15B-4210-AAB2-B00E816401E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7005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3C2AE87-C73B-4566-B6BC-1C89AFC3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60F1FA2-7EE0-4D5D-8F36-F15A8900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1177D96-D97E-4D42-9CCE-950B8C85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4915-0EEC-4579-99CE-6A8D8DA0AD6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5146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E6DC4C-3EEA-4ADD-808C-B9DAEF8D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02DA65-993B-42CA-9AB6-C4B6B0C3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E1C20DC-3DF7-423B-B727-3E474E1E1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F08D1D7-9E5D-49E8-B5F9-A1C7EC58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0EF488D-BFD0-4D67-8E8E-D959DA07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0407810-8999-4169-9AA1-06757B8D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84CC-8DAF-422E-AD77-8F00123E7EEB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7257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C50C5-57A4-4F89-ABFD-7A084926576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3249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C3ADE-E9F1-416C-92CB-2AFDCEAB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65865C8-B445-48D9-A073-8CC114BA3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97EB90D-5A43-4628-AF8C-07B14A2A9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2BCBA2C-C55C-4909-9B0B-BAD47133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33FAE54-0C22-4E74-84CA-9618A587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C3EC490-148C-4C9E-8331-6855BAF0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29E-0B38-43B9-AE33-BD7C11EC25B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2934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C1E0E3-08D8-4961-B5E8-763249F7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EDFDF26-0629-4DF2-83F3-D285B7EF2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EA4C98-0B62-4AC8-8598-6EDB58F7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DADA73-890C-4189-8435-DACAD24C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D3F9AB-A8B0-4ACA-8D48-610171A9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A4B9-357D-4459-9D37-C01112885D9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5098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662897F-BE6F-4F6C-9E14-FC1694F74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5D977-45B7-4EDE-A919-59D0E06D0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3A3EB5-7B70-4001-90C9-A4373FF0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A231C5A-54C7-40FD-844E-0DD08BEF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4D290FC-9FAE-4880-9197-1D40F648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622-5997-4F12-A357-832C803852F3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24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69A489-B089-4D46-941F-E8713CA60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966BAD-60BD-42F8-B0E6-F4ECA9A2B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36E052-FA07-4B97-8A7E-BDA3373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27BD4F-753A-4F3D-9E45-72E3DF24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5A6E6E8-4BEC-47D9-B4DE-30B78977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5B96-C8FE-4F65-B357-602436C50C9A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0182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FBE56B-1E49-4BD6-85CF-083552A2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8ED537-4854-47F3-A968-694DD5C7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E976F6-08F6-4E8F-9911-9F0AA78B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8EE0C7-2521-4C2F-A0CC-538C83B7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84F953-91A7-4BB5-81AB-2F2AF8AD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50C5-57A4-4F89-ABFD-7A084926576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056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CCB1DE-8ED0-4F3F-BAAD-2FB9E709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370181-01C6-41F1-911C-426E6EAAA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B35041-B23F-485B-BF9B-2E066285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4DC6C9-E32A-4EF6-BDD2-7BDA4650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E2AC0BD-82C1-4F46-8A49-0C337128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C6D4-24FB-48FB-923D-22539FE7927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1452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798159-41A0-407B-8347-99D5657E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BFCEA1-59DC-4E63-981F-ABF28FFD8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8DD1CEA-8ABD-4C93-A33F-45A84722A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1504AC-00D5-400D-B209-AF22C578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CE21E2A-4F1C-483A-8D30-CB98E449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608A0D4-2984-42FA-86F7-496F2E0B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9B3-97BD-4764-A35D-23128EE6B8B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7337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955874-14D1-4185-94A4-0B2269BC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0174FF9-71F3-46F5-9BC3-FD4F3E22F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1943A0D-D188-4494-A551-CB61E24BF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E40E48E-D85A-4D15-A6E3-343C2A339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2F86E0E-14C1-48A2-BFC7-E8D96B465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4F2D4A1-CD9D-4DE8-944F-7483C059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174BA38-DD7A-4AA9-985F-E78DA56F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526FA61-8D98-451C-9DAB-29E680F0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2050-DD18-4072-80EC-F0B9C857D88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7641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866FFD-CDB5-4364-B20C-1CEE902E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F320A9D-EBC3-4769-9FF4-AD06EDDB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04F108A-345A-4CA7-BF65-2459C2B9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DE43A57-DF5D-489A-BCAD-67773FF3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B66-B15B-4210-AAB2-B00E816401E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6520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3C2AE87-C73B-4566-B6BC-1C89AFC3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60F1FA2-7EE0-4D5D-8F36-F15A8900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1177D96-D97E-4D42-9CCE-950B8C85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4915-0EEC-4579-99CE-6A8D8DA0AD6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7411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2C6D4-24FB-48FB-923D-22539FE7927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5521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E6DC4C-3EEA-4ADD-808C-B9DAEF8D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02DA65-993B-42CA-9AB6-C4B6B0C3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E1C20DC-3DF7-423B-B727-3E474E1E1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F08D1D7-9E5D-49E8-B5F9-A1C7EC58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0EF488D-BFD0-4D67-8E8E-D959DA07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0407810-8999-4169-9AA1-06757B8D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84CC-8DAF-422E-AD77-8F00123E7EEB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8966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C3ADE-E9F1-416C-92CB-2AFDCEAB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65865C8-B445-48D9-A073-8CC114BA3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97EB90D-5A43-4628-AF8C-07B14A2A9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2BCBA2C-C55C-4909-9B0B-BAD47133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33FAE54-0C22-4E74-84CA-9618A587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C3EC490-148C-4C9E-8331-6855BAF0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29E-0B38-43B9-AE33-BD7C11EC25B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1455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C1E0E3-08D8-4961-B5E8-763249F7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EDFDF26-0629-4DF2-83F3-D285B7EF2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EA4C98-0B62-4AC8-8598-6EDB58F7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DADA73-890C-4189-8435-DACAD24C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D3F9AB-A8B0-4ACA-8D48-610171A9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A4B9-357D-4459-9D37-C01112885D9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4426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662897F-BE6F-4F6C-9E14-FC1694F74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5D977-45B7-4EDE-A919-59D0E06D0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3A3EB5-7B70-4001-90C9-A4373FF0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A231C5A-54C7-40FD-844E-0DD08BEF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4D290FC-9FAE-4880-9197-1D40F648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622-5997-4F12-A357-832C803852F3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5100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04900" y="2514600"/>
            <a:ext cx="3810000" cy="35814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67300" y="2514600"/>
            <a:ext cx="3810000" cy="35814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7A9B3-97BD-4764-A35D-23128EE6B8B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1877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E2050-DD18-4072-80EC-F0B9C857D88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7888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EFB66-B15B-4210-AAB2-B00E816401E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175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74915-0EEC-4579-99CE-6A8D8DA0AD6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3241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B84CC-8DAF-422E-AD77-8F00123E7EE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6809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E029E-0B38-43B9-AE33-BD7C11EC25B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6926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49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5137"/>
                </a:solidFill>
              </a:defRPr>
            </a:lvl1pPr>
          </a:lstStyle>
          <a:p>
            <a:fld id="{36D6B54D-4AF9-4B21-A614-8B35B97D9964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9144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5B51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B513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5B513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5B513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5B513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5B513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5B51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5850664-C1B8-425E-9B37-B41DFAC4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4A771C-6651-4CFF-B31A-D253425B9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2A0EDB-93C3-4CA4-9D21-9EC4FF86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FFE3A6-678D-4EEC-BF35-6BACDA6C2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69EC87-C593-41CB-B3A5-1313CFB38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B54D-4AF9-4B21-A614-8B35B97D996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6239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5850664-C1B8-425E-9B37-B41DFAC4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4A771C-6651-4CFF-B31A-D253425B9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2A0EDB-93C3-4CA4-9D21-9EC4FF86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FFE3A6-678D-4EEC-BF35-6BACDA6C2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69EC87-C593-41CB-B3A5-1313CFB38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B54D-4AF9-4B21-A614-8B35B97D996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0072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zredna-nastava.net/stranica.php?id=500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gazin.hrt.hr/447469/22-lipnja-1593-bitka-kod-sisk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4525347"/>
            <a:ext cx="5100991" cy="1737360"/>
          </a:xfrm>
        </p:spPr>
        <p:txBody>
          <a:bodyPr anchor="ctr">
            <a:normAutofit/>
          </a:bodyPr>
          <a:lstStyle/>
          <a:p>
            <a:pPr algn="r"/>
            <a:r>
              <a:rPr lang="pl-PL" sz="5000" b="1"/>
              <a:t>HRVATSKA </a:t>
            </a:r>
            <a:br>
              <a:rPr lang="pl-PL" sz="5000" b="1"/>
            </a:br>
            <a:r>
              <a:rPr lang="pl-PL" sz="5000" b="1"/>
              <a:t>od 13. do 17. st.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620480"/>
            <a:ext cx="168285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0" y="2466604"/>
            <a:ext cx="721797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1" y="2327988"/>
            <a:ext cx="220272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9084" y="0"/>
            <a:ext cx="4274916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0294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3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B8605EF-879B-4434-B8A7-4EC2EF81E7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1399" y="4701990"/>
            <a:ext cx="8177999" cy="1982895"/>
          </a:xfrm>
          <a:prstGeom prst="rect">
            <a:avLst/>
          </a:prstGeom>
        </p:spPr>
        <p:txBody>
          <a:bodyPr rtlCol="0" anchor="ctr">
            <a:norm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600"/>
              </a:spcAft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Prezentaciju izradila: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Vlatkica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Horvat, 2015.g.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Prezentaciju prilagodila: Ida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Conar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mag. prim.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educ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spcAft>
                <a:spcPts val="600"/>
              </a:spcAft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Preuzeto 19.3.2020. s: </a:t>
            </a:r>
            <a:r>
              <a:rPr lang="hr-HR" dirty="0">
                <a:hlinkClick r:id="rId2"/>
              </a:rPr>
              <a:t>https://www.razredna-nastava.net/stranica.php?id=500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6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073750-0C4E-444D-8992-1E0A3A02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500" dirty="0"/>
              <a:t>Prezentacija je interaktivna. Dopuni što nedostaje na crtama, prepoznaj što </a:t>
            </a:r>
            <a:r>
              <a:rPr lang="hr-HR" sz="3500"/>
              <a:t>prikazuju fotografije, opiši</a:t>
            </a:r>
            <a:r>
              <a:rPr lang="hr-HR" sz="3500" dirty="0"/>
              <a:t>, objasni</a:t>
            </a:r>
            <a:r>
              <a:rPr lang="hr-HR" sz="3500"/>
              <a:t>. </a:t>
            </a:r>
          </a:p>
          <a:p>
            <a:pPr marL="0" indent="0" algn="ctr">
              <a:buNone/>
            </a:pPr>
            <a:r>
              <a:rPr lang="hr-HR" sz="3500"/>
              <a:t>Ponovi</a:t>
            </a:r>
            <a:r>
              <a:rPr lang="hr-HR" sz="3500" dirty="0"/>
              <a:t>, nauči, istraži. Sretno! </a:t>
            </a:r>
            <a:r>
              <a:rPr lang="hr-HR" sz="3500" dirty="0">
                <a:sym typeface="Wingdings" panose="05000000000000000000" pitchFamily="2" charset="2"/>
              </a:rPr>
              <a:t></a:t>
            </a:r>
            <a:endParaRPr lang="hr-HR" sz="3500" dirty="0"/>
          </a:p>
        </p:txBody>
      </p:sp>
    </p:spTree>
    <p:extLst>
      <p:ext uri="{BB962C8B-B14F-4D97-AF65-F5344CB8AC3E}">
        <p14:creationId xmlns:p14="http://schemas.microsoft.com/office/powerpoint/2010/main" val="214130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884419" y="826680"/>
            <a:ext cx="7375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sz="5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13. </a:t>
            </a:r>
            <a:r>
              <a:rPr lang="hr-HR" sz="5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hr-HR" sz="5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14. st.</a:t>
            </a:r>
            <a:endParaRPr lang="en-US" sz="5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769010" y="2569187"/>
            <a:ext cx="7375161" cy="269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+mn-lt"/>
              </a:rPr>
              <a:t>u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zajednici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s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Ugarskom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Hrvatska je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bila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izložena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mnogim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opasnostima</a:t>
            </a:r>
            <a:endParaRPr lang="en-US" sz="2500" dirty="0">
              <a:solidFill>
                <a:srgbClr val="000000"/>
              </a:solidFill>
              <a:latin typeface="+mn-lt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+mn-lt"/>
              </a:rPr>
              <a:t>zbog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osvajačkog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pohoda</a:t>
            </a:r>
            <a:r>
              <a:rPr lang="hr-HR" sz="2500" dirty="0">
                <a:solidFill>
                  <a:srgbClr val="000000"/>
                </a:solidFill>
                <a:latin typeface="+mn-lt"/>
              </a:rPr>
              <a:t> _______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stanovništvo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počinje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graditi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utvrde</a:t>
            </a:r>
            <a:endParaRPr lang="en-US" sz="2500" dirty="0">
              <a:solidFill>
                <a:srgbClr val="000000"/>
              </a:solidFill>
              <a:latin typeface="+mn-lt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+mn-lt"/>
              </a:rPr>
              <a:t>ističu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se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kneževske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obitelji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r-HR" sz="2500" b="1" dirty="0">
                <a:solidFill>
                  <a:srgbClr val="000000"/>
                </a:solidFill>
                <a:latin typeface="+mn-lt"/>
              </a:rPr>
              <a:t>____________ 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kasnije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Zrinski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r-HR" sz="2500" b="1" dirty="0">
                <a:solidFill>
                  <a:srgbClr val="000000"/>
                </a:solidFill>
                <a:latin typeface="+mn-lt"/>
              </a:rPr>
              <a:t>________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kasnije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Frankopani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635806" y="5141304"/>
            <a:ext cx="587215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hr-HR" sz="28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Kada smo već spominjali Tatare?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36C67DC-9089-4BE4-8BE7-872C445D7B82}"/>
              </a:ext>
            </a:extLst>
          </p:cNvPr>
          <p:cNvSpPr txBox="1"/>
          <p:nvPr/>
        </p:nvSpPr>
        <p:spPr>
          <a:xfrm>
            <a:off x="4788641" y="3325333"/>
            <a:ext cx="108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Tatara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970503C-7454-4875-9A13-FC3602C986A2}"/>
              </a:ext>
            </a:extLst>
          </p:cNvPr>
          <p:cNvSpPr txBox="1"/>
          <p:nvPr/>
        </p:nvSpPr>
        <p:spPr>
          <a:xfrm>
            <a:off x="4822924" y="3995470"/>
            <a:ext cx="255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Šubići Bribirski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A905E89-D36E-4DFE-84A7-027CD0B75200}"/>
              </a:ext>
            </a:extLst>
          </p:cNvPr>
          <p:cNvSpPr txBox="1"/>
          <p:nvPr/>
        </p:nvSpPr>
        <p:spPr>
          <a:xfrm>
            <a:off x="3705566" y="4412414"/>
            <a:ext cx="108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Krčki</a:t>
            </a:r>
          </a:p>
        </p:txBody>
      </p:sp>
    </p:spTree>
    <p:extLst>
      <p:ext uri="{BB962C8B-B14F-4D97-AF65-F5344CB8AC3E}">
        <p14:creationId xmlns:p14="http://schemas.microsoft.com/office/powerpoint/2010/main" val="59431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62856" y="2778710"/>
            <a:ext cx="5791715" cy="2965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u 15. </a:t>
            </a:r>
            <a:r>
              <a:rPr lang="en-US" sz="2500" dirty="0" err="1">
                <a:latin typeface="+mj-lt"/>
              </a:rPr>
              <a:t>st.</a:t>
            </a:r>
            <a:r>
              <a:rPr lang="en-US" sz="2500" dirty="0">
                <a:latin typeface="+mj-lt"/>
              </a:rPr>
              <a:t> s I </a:t>
            </a:r>
            <a:r>
              <a:rPr lang="en-US" sz="2500" dirty="0" err="1">
                <a:latin typeface="+mj-lt"/>
              </a:rPr>
              <a:t>i</a:t>
            </a:r>
            <a:r>
              <a:rPr lang="en-US" sz="2500" dirty="0">
                <a:latin typeface="+mj-lt"/>
              </a:rPr>
              <a:t> JI </a:t>
            </a:r>
            <a:r>
              <a:rPr lang="en-US" sz="2500" dirty="0" err="1">
                <a:latin typeface="+mj-lt"/>
              </a:rPr>
              <a:t>prodirali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su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Turci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te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palili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pljačkali</a:t>
            </a:r>
            <a:endParaRPr lang="en-US" sz="2500" dirty="0">
              <a:latin typeface="+mj-lt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500" b="1" dirty="0">
                <a:latin typeface="+mj-lt"/>
              </a:rPr>
              <a:t>______</a:t>
            </a:r>
            <a:r>
              <a:rPr lang="en-US" sz="2500" dirty="0">
                <a:latin typeface="+mj-lt"/>
              </a:rPr>
              <a:t>– </a:t>
            </a:r>
            <a:r>
              <a:rPr lang="en-US" sz="2500" dirty="0" err="1">
                <a:latin typeface="+mj-lt"/>
              </a:rPr>
              <a:t>hrvatska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vojska</a:t>
            </a:r>
            <a:r>
              <a:rPr lang="en-US" sz="2500" dirty="0">
                <a:latin typeface="+mj-lt"/>
              </a:rPr>
              <a:t> je </a:t>
            </a:r>
            <a:r>
              <a:rPr lang="en-US" sz="2500" dirty="0" err="1">
                <a:latin typeface="+mj-lt"/>
              </a:rPr>
              <a:t>poražena</a:t>
            </a:r>
            <a:r>
              <a:rPr lang="en-US" sz="2500" dirty="0">
                <a:latin typeface="+mj-lt"/>
              </a:rPr>
              <a:t> u </a:t>
            </a:r>
            <a:r>
              <a:rPr lang="en-US" sz="2500" dirty="0" err="1">
                <a:latin typeface="+mj-lt"/>
              </a:rPr>
              <a:t>bici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na</a:t>
            </a:r>
            <a:r>
              <a:rPr lang="en-US" sz="2500" dirty="0">
                <a:latin typeface="+mj-lt"/>
              </a:rPr>
              <a:t> </a:t>
            </a:r>
            <a:r>
              <a:rPr lang="en-US" sz="2500" b="1" dirty="0" err="1">
                <a:latin typeface="+mj-lt"/>
              </a:rPr>
              <a:t>Krbavskom</a:t>
            </a:r>
            <a:r>
              <a:rPr lang="en-US" sz="2500" b="1" dirty="0">
                <a:latin typeface="+mj-lt"/>
              </a:rPr>
              <a:t> </a:t>
            </a:r>
            <a:r>
              <a:rPr lang="en-US" sz="2500" b="1" dirty="0" err="1">
                <a:latin typeface="+mj-lt"/>
              </a:rPr>
              <a:t>polju</a:t>
            </a:r>
            <a:endParaRPr lang="en-US" sz="2500" b="1" dirty="0">
              <a:latin typeface="+mj-lt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 err="1">
                <a:latin typeface="+mj-lt"/>
              </a:rPr>
              <a:t>nakon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te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bitke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brojni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Hrvati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sele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sjevernije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zapadnije</a:t>
            </a:r>
            <a:r>
              <a:rPr lang="en-US" sz="2500" dirty="0">
                <a:latin typeface="+mj-lt"/>
              </a:rPr>
              <a:t>, u </a:t>
            </a:r>
            <a:r>
              <a:rPr lang="en-US" sz="2500" dirty="0" err="1">
                <a:latin typeface="+mj-lt"/>
              </a:rPr>
              <a:t>današnju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Austriju</a:t>
            </a:r>
            <a:r>
              <a:rPr lang="en-US" sz="2500" dirty="0">
                <a:latin typeface="+mj-lt"/>
              </a:rPr>
              <a:t>, </a:t>
            </a:r>
            <a:r>
              <a:rPr lang="en-US" sz="2500" dirty="0" err="1">
                <a:latin typeface="+mj-lt"/>
              </a:rPr>
              <a:t>Mađarsku</a:t>
            </a:r>
            <a:r>
              <a:rPr lang="en-US" sz="2500" dirty="0">
                <a:latin typeface="+mj-lt"/>
              </a:rPr>
              <a:t>, </a:t>
            </a:r>
            <a:r>
              <a:rPr lang="en-US" sz="2500" dirty="0" err="1">
                <a:latin typeface="+mj-lt"/>
              </a:rPr>
              <a:t>Slovačku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Italiju</a:t>
            </a:r>
            <a:endParaRPr lang="en-US" sz="2500" dirty="0">
              <a:latin typeface="+mj-lt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b="1" dirty="0">
                <a:latin typeface="+mj-lt"/>
              </a:rPr>
              <a:t>1526. g. </a:t>
            </a:r>
            <a:r>
              <a:rPr lang="en-US" sz="2500" dirty="0">
                <a:latin typeface="+mj-lt"/>
              </a:rPr>
              <a:t>– </a:t>
            </a:r>
            <a:r>
              <a:rPr lang="en-US" sz="2500" dirty="0" err="1">
                <a:latin typeface="+mj-lt"/>
              </a:rPr>
              <a:t>hrvatsko-ugarska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vojska</a:t>
            </a:r>
            <a:r>
              <a:rPr lang="en-US" sz="2500" dirty="0">
                <a:latin typeface="+mj-lt"/>
              </a:rPr>
              <a:t> je </a:t>
            </a:r>
            <a:r>
              <a:rPr lang="en-US" sz="2500" dirty="0" err="1">
                <a:latin typeface="+mj-lt"/>
              </a:rPr>
              <a:t>poražena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na</a:t>
            </a:r>
            <a:r>
              <a:rPr lang="hr-HR" sz="2500" dirty="0">
                <a:latin typeface="+mj-lt"/>
              </a:rPr>
              <a:t> _______________</a:t>
            </a:r>
            <a:r>
              <a:rPr lang="en-US" sz="2500" dirty="0">
                <a:latin typeface="+mj-lt"/>
              </a:rPr>
              <a:t>, </a:t>
            </a:r>
            <a:r>
              <a:rPr lang="en-US" sz="2500" dirty="0" err="1">
                <a:latin typeface="+mj-lt"/>
              </a:rPr>
              <a:t>gdje</a:t>
            </a:r>
            <a:r>
              <a:rPr lang="hr-HR" sz="2500" dirty="0">
                <a:latin typeface="+mj-lt"/>
              </a:rPr>
              <a:t> pogiba i____________________</a:t>
            </a:r>
            <a:endParaRPr lang="en-US" sz="2500" b="1" u="sng" dirty="0"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7341" y="0"/>
            <a:ext cx="4716660" cy="3359027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131570" y="3621417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7460" y="4610687"/>
            <a:ext cx="1411691" cy="1411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40" y="4506726"/>
            <a:ext cx="430807" cy="4308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291420" y="624613"/>
            <a:ext cx="3523769" cy="130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15. i 16. st.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5E4B850-0487-4C0D-8BC4-7071C5A54879}"/>
              </a:ext>
            </a:extLst>
          </p:cNvPr>
          <p:cNvSpPr txBox="1"/>
          <p:nvPr/>
        </p:nvSpPr>
        <p:spPr>
          <a:xfrm>
            <a:off x="539837" y="3064153"/>
            <a:ext cx="1243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1493.g.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0BCFB61F-75CC-4137-B039-B593E698F7E1}"/>
              </a:ext>
            </a:extLst>
          </p:cNvPr>
          <p:cNvSpPr/>
          <p:nvPr/>
        </p:nvSpPr>
        <p:spPr>
          <a:xfrm>
            <a:off x="2463883" y="5324217"/>
            <a:ext cx="2712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Mohačkom</a:t>
            </a:r>
            <a:r>
              <a:rPr lang="en-US" b="1" dirty="0"/>
              <a:t> </a:t>
            </a:r>
            <a:r>
              <a:rPr lang="en-US" b="1" dirty="0" err="1"/>
              <a:t>polju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7860D97-291C-4C29-8706-B619DB724848}"/>
              </a:ext>
            </a:extLst>
          </p:cNvPr>
          <p:cNvSpPr/>
          <p:nvPr/>
        </p:nvSpPr>
        <p:spPr>
          <a:xfrm>
            <a:off x="1783080" y="5676072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hrvatsko-ugarski</a:t>
            </a:r>
            <a:r>
              <a:rPr lang="en-US" b="1" dirty="0"/>
              <a:t> </a:t>
            </a:r>
            <a:r>
              <a:rPr lang="en-US" b="1" dirty="0" err="1"/>
              <a:t>kralj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611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/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Koga prikazuje slika? Opiši ih.</a:t>
            </a:r>
            <a:endParaRPr lang="en-US" sz="3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05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884419" y="826680"/>
            <a:ext cx="7375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16.</a:t>
            </a:r>
            <a:r>
              <a:rPr lang="hr-HR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st.</a:t>
            </a:r>
            <a:endParaRPr lang="en-US" sz="3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66699" y="2631332"/>
            <a:ext cx="8610371" cy="2693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+mn-lt"/>
              </a:rPr>
              <a:t>u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želji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da se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obrani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od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Turaka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hrvatsko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plemstvo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je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odlučilo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+mn-lt"/>
              </a:rPr>
              <a:t>1527. g.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za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novoga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kralja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izabrati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+mn-lt"/>
              </a:rPr>
              <a:t>austrijskog</a:t>
            </a:r>
            <a:r>
              <a:rPr lang="en-US" sz="25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+mn-lt"/>
              </a:rPr>
              <a:t>vojvodu</a:t>
            </a:r>
            <a:r>
              <a:rPr lang="hr-HR" sz="2500" b="1" dirty="0">
                <a:solidFill>
                  <a:srgbClr val="000000"/>
                </a:solidFill>
                <a:latin typeface="+mn-lt"/>
              </a:rPr>
              <a:t> ______________________</a:t>
            </a:r>
            <a:endParaRPr lang="en-US" sz="2500" b="1" dirty="0">
              <a:solidFill>
                <a:srgbClr val="000000"/>
              </a:solidFill>
              <a:latin typeface="+mn-lt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+mn-lt"/>
              </a:rPr>
              <a:t>prestaje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postojati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Hrvatsko-Ugarska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Država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nastaje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nova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država</a:t>
            </a:r>
            <a:r>
              <a:rPr lang="hr-HR" sz="2500" dirty="0">
                <a:solidFill>
                  <a:srgbClr val="000000"/>
                </a:solidFill>
                <a:latin typeface="+mn-lt"/>
              </a:rPr>
              <a:t> ____________________</a:t>
            </a:r>
            <a:endParaRPr lang="en-US" sz="2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+mn-lt"/>
              </a:rPr>
              <a:t>kralj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se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nije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držao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obećanja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će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braniti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Hrvatsku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od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Turaka</a:t>
            </a:r>
            <a:endParaRPr lang="en-US" sz="2500" dirty="0">
              <a:solidFill>
                <a:srgbClr val="000000"/>
              </a:solidFill>
              <a:latin typeface="+mn-lt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000000"/>
                </a:solidFill>
                <a:latin typeface="+mn-lt"/>
              </a:rPr>
              <a:t>turska</a:t>
            </a:r>
            <a:r>
              <a:rPr lang="en-US" sz="25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+mn-lt"/>
              </a:rPr>
              <a:t>osvajanja</a:t>
            </a:r>
            <a:r>
              <a:rPr lang="en-US" sz="25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+mn-lt"/>
              </a:rPr>
              <a:t>su</a:t>
            </a:r>
            <a:r>
              <a:rPr lang="en-US" sz="25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+mn-lt"/>
              </a:rPr>
              <a:t>zaustavljena</a:t>
            </a:r>
            <a:r>
              <a:rPr lang="en-US" sz="25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r-HR" sz="2500" b="1" dirty="0">
                <a:solidFill>
                  <a:srgbClr val="000000"/>
                </a:solidFill>
                <a:latin typeface="+mn-lt"/>
              </a:rPr>
              <a:t>________ </a:t>
            </a:r>
            <a:r>
              <a:rPr lang="en-US" sz="2500" b="1" dirty="0" err="1">
                <a:solidFill>
                  <a:srgbClr val="000000"/>
                </a:solidFill>
                <a:latin typeface="+mn-lt"/>
              </a:rPr>
              <a:t>kod</a:t>
            </a:r>
            <a:r>
              <a:rPr lang="hr-HR" sz="2500" b="1" dirty="0">
                <a:solidFill>
                  <a:srgbClr val="000000"/>
                </a:solidFill>
                <a:latin typeface="+mn-lt"/>
              </a:rPr>
              <a:t> _____</a:t>
            </a:r>
            <a:endParaRPr lang="en-US" sz="2500" b="1" dirty="0">
              <a:solidFill>
                <a:srgbClr val="000000"/>
              </a:solidFill>
              <a:latin typeface="+mn-lt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rgbClr val="000000"/>
                </a:solidFill>
                <a:latin typeface="+mn-lt"/>
              </a:rPr>
              <a:t>_________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su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zauzeli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velik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dio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hrvatske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obale</a:t>
            </a:r>
            <a:endParaRPr lang="en-US" sz="2500" dirty="0">
              <a:solidFill>
                <a:srgbClr val="000000"/>
              </a:solidFill>
              <a:latin typeface="+mn-lt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0A14D739-78B4-40AC-9328-E2AEA74BCDE4}"/>
              </a:ext>
            </a:extLst>
          </p:cNvPr>
          <p:cNvSpPr/>
          <p:nvPr/>
        </p:nvSpPr>
        <p:spPr>
          <a:xfrm>
            <a:off x="1882889" y="3295876"/>
            <a:ext cx="3978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Ferdinanda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Habsburškog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4B004C2-A355-44E8-B481-E1C56AC01D2A}"/>
              </a:ext>
            </a:extLst>
          </p:cNvPr>
          <p:cNvSpPr/>
          <p:nvPr/>
        </p:nvSpPr>
        <p:spPr>
          <a:xfrm>
            <a:off x="2376614" y="4048333"/>
            <a:ext cx="3485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Habsburška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Monarhija</a:t>
            </a:r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3EE25EC-1615-4A16-B58F-E723F2010C91}"/>
              </a:ext>
            </a:extLst>
          </p:cNvPr>
          <p:cNvSpPr/>
          <p:nvPr/>
        </p:nvSpPr>
        <p:spPr>
          <a:xfrm>
            <a:off x="5753619" y="5154435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1593. g. </a:t>
            </a:r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BABD6820-C885-4544-8E5C-A93BC1EE82A7}"/>
              </a:ext>
            </a:extLst>
          </p:cNvPr>
          <p:cNvSpPr/>
          <p:nvPr/>
        </p:nvSpPr>
        <p:spPr>
          <a:xfrm>
            <a:off x="7764893" y="5154435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Siska</a:t>
            </a:r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050B6F4C-ABC5-46F5-A1FD-DDA57D806A9E}"/>
              </a:ext>
            </a:extLst>
          </p:cNvPr>
          <p:cNvSpPr/>
          <p:nvPr/>
        </p:nvSpPr>
        <p:spPr>
          <a:xfrm>
            <a:off x="746082" y="5616100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Mlečani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190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r="2639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/>
          <p:cNvSpPr txBox="1"/>
          <p:nvPr/>
        </p:nvSpPr>
        <p:spPr>
          <a:xfrm>
            <a:off x="392906" y="5317239"/>
            <a:ext cx="8408194" cy="817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Pogledaj video: </a:t>
            </a:r>
            <a:r>
              <a:rPr lang="hr-HR" sz="2000" dirty="0">
                <a:hlinkClick r:id="rId4"/>
              </a:rPr>
              <a:t>https://magazin.hrt.hr/447469/22-lipnja-1593-bitka-kod-siska</a:t>
            </a:r>
            <a:r>
              <a:rPr lang="hr-HR" sz="2000" dirty="0"/>
              <a:t> i saznaj više o bitci kod Siska.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71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09839" y="3274636"/>
            <a:ext cx="1707738" cy="170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17.st.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7" b="3975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kstniOkvir 5"/>
          <p:cNvSpPr txBox="1"/>
          <p:nvPr/>
        </p:nvSpPr>
        <p:spPr>
          <a:xfrm>
            <a:off x="1828800" y="3752850"/>
            <a:ext cx="695324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300" dirty="0">
                <a:latin typeface="+mn-lt"/>
              </a:rPr>
              <a:t>Koga prikazuju slike? Što znaš o njima? Kada i zašto su pogubljeni?</a:t>
            </a:r>
            <a:endParaRPr lang="en-US" sz="2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520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r="-3" b="7551"/>
          <a:stretch/>
        </p:blipFill>
        <p:spPr>
          <a:xfrm>
            <a:off x="4444680" y="10"/>
            <a:ext cx="469931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2" r="1" b="18250"/>
          <a:stretch/>
        </p:blipFill>
        <p:spPr>
          <a:xfrm>
            <a:off x="5241306" y="2286000"/>
            <a:ext cx="3902692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4" name="Picture 3" descr="Libertas,_Flag_od_Dubrovnik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1" r="5" b="13626"/>
          <a:stretch/>
        </p:blipFill>
        <p:spPr bwMode="auto">
          <a:xfrm>
            <a:off x="6035713" y="4572000"/>
            <a:ext cx="3108287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6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26998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33" y="2494134"/>
            <a:ext cx="5382926" cy="2424096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hr-HR" sz="2500" dirty="0">
                <a:solidFill>
                  <a:srgbClr val="000000"/>
                </a:solidFill>
                <a:latin typeface="Arial" charset="0"/>
                <a:cs typeface="Arial" charset="0"/>
              </a:rPr>
              <a:t>________– očuvao samostalnost</a:t>
            </a:r>
          </a:p>
          <a:p>
            <a:pPr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hr-HR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   ___________ </a:t>
            </a:r>
            <a:r>
              <a:rPr lang="hr-HR" sz="2500" b="1" dirty="0">
                <a:solidFill>
                  <a:srgbClr val="000000"/>
                </a:solidFill>
                <a:latin typeface="Arial" charset="0"/>
                <a:cs typeface="Arial" charset="0"/>
              </a:rPr>
              <a:t>Republika </a:t>
            </a:r>
            <a:r>
              <a:rPr lang="hr-HR" sz="2500" dirty="0">
                <a:solidFill>
                  <a:srgbClr val="000000"/>
                </a:solidFill>
                <a:latin typeface="Arial" charset="0"/>
                <a:cs typeface="Arial" charset="0"/>
              </a:rPr>
              <a:t>(razvijeno pomorstvo, trgovina, obrt, znanost, kultura, umjetnost)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DBD88C4A-6500-4E10-A3DA-E24CDB842803}"/>
              </a:ext>
            </a:extLst>
          </p:cNvPr>
          <p:cNvSpPr/>
          <p:nvPr/>
        </p:nvSpPr>
        <p:spPr>
          <a:xfrm>
            <a:off x="523081" y="2494134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Arial" charset="0"/>
                <a:cs typeface="Arial" charset="0"/>
              </a:rPr>
              <a:t>Dubrovnik</a:t>
            </a: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FF207C62-82DD-46C2-ACB7-F1A0FB4500C4}"/>
              </a:ext>
            </a:extLst>
          </p:cNvPr>
          <p:cNvSpPr/>
          <p:nvPr/>
        </p:nvSpPr>
        <p:spPr>
          <a:xfrm>
            <a:off x="672684" y="2955799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Arial" charset="0"/>
                <a:cs typeface="Arial" charset="0"/>
              </a:rPr>
              <a:t>Dubrovačka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778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a sustava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355</Words>
  <Application>Microsoft Office PowerPoint</Application>
  <PresentationFormat>Prikaz na zaslonu (4:3)</PresentationFormat>
  <Paragraphs>48</Paragraphs>
  <Slides>10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1_Tema sustava Office</vt:lpstr>
      <vt:lpstr>2_Tema sustava Office</vt:lpstr>
      <vt:lpstr>HRVATSKA  od 13. do 17. st.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 od 13. do 17. st.</dc:title>
  <dc:creator>Marko Mijač</dc:creator>
  <cp:lastModifiedBy>Marko Mijač</cp:lastModifiedBy>
  <cp:revision>6</cp:revision>
  <dcterms:created xsi:type="dcterms:W3CDTF">2020-03-22T17:54:45Z</dcterms:created>
  <dcterms:modified xsi:type="dcterms:W3CDTF">2020-03-22T18:14:34Z</dcterms:modified>
</cp:coreProperties>
</file>