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9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3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94" y="260648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7138-D6AC-4193-BE57-8071E56FE294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954-9C23-4A5C-A190-A01C656046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697138-D6AC-4193-BE57-8071E56FE294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178954-9C23-4A5C-A190-A01C656046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-11010" y="0"/>
            <a:ext cx="9144000" cy="1484784"/>
          </a:xfrm>
          <a:prstGeom prst="roundRect">
            <a:avLst/>
          </a:prstGeom>
          <a:solidFill>
            <a:srgbClr val="D932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27900" y="33573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7138-D6AC-4193-BE57-8071E56FE294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8954-9C23-4A5C-A190-A01C656046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/>
              <a:t>Uspoređivanje racionalnih brojeva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286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/>
          <a:lstStyle/>
          <a:p>
            <a:r>
              <a:rPr lang="hr-HR" sz="3200" dirty="0">
                <a:solidFill>
                  <a:srgbClr val="FF0000"/>
                </a:solidFill>
              </a:rPr>
              <a:t>Negativni brojevi manji su od nule.</a:t>
            </a:r>
          </a:p>
          <a:p>
            <a:r>
              <a:rPr lang="hr-HR" sz="3200" dirty="0">
                <a:solidFill>
                  <a:srgbClr val="FF0000"/>
                </a:solidFill>
              </a:rPr>
              <a:t>Pozitivni brojevi veći su od nule.</a:t>
            </a:r>
          </a:p>
          <a:p>
            <a:r>
              <a:rPr lang="hr-HR" sz="3200" dirty="0">
                <a:solidFill>
                  <a:srgbClr val="FF0000"/>
                </a:solidFill>
              </a:rPr>
              <a:t>Pozitivni brojevi veći su od negativnih brojeva.</a:t>
            </a:r>
          </a:p>
          <a:p>
            <a:r>
              <a:rPr lang="hr-HR" sz="3200" dirty="0">
                <a:solidFill>
                  <a:srgbClr val="FF0000"/>
                </a:solidFill>
              </a:rPr>
              <a:t>Od dvaju pozitivnih brojeva veći je onaj koji ima veću apsolutnu vrijednost.</a:t>
            </a:r>
          </a:p>
          <a:p>
            <a:r>
              <a:rPr lang="hr-HR" sz="3200" dirty="0">
                <a:solidFill>
                  <a:srgbClr val="FF0000"/>
                </a:solidFill>
              </a:rPr>
              <a:t>Od dvaju negativnih brojeva veći je onaj koji ima manju apsolutnu vrijednost.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</a:p>
        </p:txBody>
      </p:sp>
    </p:spTree>
    <p:extLst>
      <p:ext uri="{BB962C8B-B14F-4D97-AF65-F5344CB8AC3E}">
        <p14:creationId xmlns:p14="http://schemas.microsoft.com/office/powerpoint/2010/main" val="415915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dirty="0"/>
              <a:t>Primjer 2. Usporedi racionalne brojeve: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4244280" cy="4392488"/>
          </a:xfrm>
        </p:spPr>
        <p:txBody>
          <a:bodyPr/>
          <a:lstStyle/>
          <a:p>
            <a:r>
              <a:rPr lang="hr-HR" dirty="0"/>
              <a:t>a)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283559" y="6237312"/>
            <a:ext cx="1835695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  <p:graphicFrame>
        <p:nvGraphicFramePr>
          <p:cNvPr id="32" name="Objekt 3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12386992"/>
              </p:ext>
            </p:extLst>
          </p:nvPr>
        </p:nvGraphicFramePr>
        <p:xfrm>
          <a:off x="755576" y="1844824"/>
          <a:ext cx="19843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" name="Jednadžba" r:id="rId3" imgW="838080" imgH="393480" progId="Equation.3">
                  <p:embed/>
                </p:oleObj>
              </mc:Choice>
              <mc:Fallback>
                <p:oleObj name="Jednadžba" r:id="rId3" imgW="83808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44824"/>
                        <a:ext cx="19843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ravokutnik 12"/>
          <p:cNvSpPr/>
          <p:nvPr/>
        </p:nvSpPr>
        <p:spPr>
          <a:xfrm>
            <a:off x="3621158" y="2572184"/>
            <a:ext cx="4580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Svodimo na zajednički nazivnik.</a:t>
            </a:r>
          </a:p>
        </p:txBody>
      </p:sp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89101274"/>
              </p:ext>
            </p:extLst>
          </p:nvPr>
        </p:nvGraphicFramePr>
        <p:xfrm>
          <a:off x="611560" y="2924944"/>
          <a:ext cx="8112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" name="Jednadžba" r:id="rId5" imgW="342720" imgH="393480" progId="Equation.3">
                  <p:embed/>
                </p:oleObj>
              </mc:Choice>
              <mc:Fallback>
                <p:oleObj name="Jednadžba" r:id="rId5" imgW="342720" imgH="393480" progId="Equation.3">
                  <p:embed/>
                  <p:pic>
                    <p:nvPicPr>
                      <p:cNvPr id="0" name="Objek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8112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02013482"/>
              </p:ext>
            </p:extLst>
          </p:nvPr>
        </p:nvGraphicFramePr>
        <p:xfrm>
          <a:off x="2104604" y="2924944"/>
          <a:ext cx="8112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" name="Jednadžba" r:id="rId7" imgW="342720" imgH="393480" progId="Equation.3">
                  <p:embed/>
                </p:oleObj>
              </mc:Choice>
              <mc:Fallback>
                <p:oleObj name="Jednadžba" r:id="rId7" imgW="342720" imgH="393480" progId="Equation.3">
                  <p:embed/>
                  <p:pic>
                    <p:nvPicPr>
                      <p:cNvPr id="0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604" y="2924944"/>
                        <a:ext cx="8112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ravokutnik 18"/>
          <p:cNvSpPr/>
          <p:nvPr/>
        </p:nvSpPr>
        <p:spPr>
          <a:xfrm>
            <a:off x="1534682" y="3141571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1534682" y="1988840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187624" y="4243443"/>
            <a:ext cx="23525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- 9 &gt; -10</a:t>
            </a:r>
          </a:p>
        </p:txBody>
      </p:sp>
    </p:spTree>
    <p:extLst>
      <p:ext uri="{BB962C8B-B14F-4D97-AF65-F5344CB8AC3E}">
        <p14:creationId xmlns:p14="http://schemas.microsoft.com/office/powerpoint/2010/main" val="136577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dirty="0"/>
              <a:t>Primjer 2. Usporedi racionalne brojeve: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4244280" cy="4392488"/>
          </a:xfrm>
        </p:spPr>
        <p:txBody>
          <a:bodyPr/>
          <a:lstStyle/>
          <a:p>
            <a:r>
              <a:rPr lang="hr-HR" dirty="0"/>
              <a:t>b)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308305" y="6237312"/>
            <a:ext cx="1835695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94055486"/>
              </p:ext>
            </p:extLst>
          </p:nvPr>
        </p:nvGraphicFramePr>
        <p:xfrm>
          <a:off x="869767" y="1916832"/>
          <a:ext cx="2193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Jednadžba" r:id="rId3" imgW="927000" imgH="393480" progId="Equation.3">
                  <p:embed/>
                </p:oleObj>
              </mc:Choice>
              <mc:Fallback>
                <p:oleObj name="Jednadžba" r:id="rId3" imgW="9270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767" y="1916832"/>
                        <a:ext cx="21939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68794781"/>
              </p:ext>
            </p:extLst>
          </p:nvPr>
        </p:nvGraphicFramePr>
        <p:xfrm>
          <a:off x="611560" y="2924944"/>
          <a:ext cx="8112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Jednadžba" r:id="rId5" imgW="342720" imgH="393480" progId="Equation.3">
                  <p:embed/>
                </p:oleObj>
              </mc:Choice>
              <mc:Fallback>
                <p:oleObj name="Jednadžba" r:id="rId5" imgW="34272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8112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67776027"/>
              </p:ext>
            </p:extLst>
          </p:nvPr>
        </p:nvGraphicFramePr>
        <p:xfrm>
          <a:off x="2737701" y="2855727"/>
          <a:ext cx="8112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Jednadžba" r:id="rId7" imgW="342720" imgH="393480" progId="Equation.3">
                  <p:embed/>
                </p:oleObj>
              </mc:Choice>
              <mc:Fallback>
                <p:oleObj name="Jednadžba" r:id="rId7" imgW="34272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701" y="2855727"/>
                        <a:ext cx="8112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ravokutnik 18"/>
          <p:cNvSpPr/>
          <p:nvPr/>
        </p:nvSpPr>
        <p:spPr>
          <a:xfrm>
            <a:off x="1931859" y="3141571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1499811" y="2132856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187624" y="3993826"/>
            <a:ext cx="23525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- 8 &gt; - 9</a:t>
            </a:r>
          </a:p>
        </p:txBody>
      </p:sp>
      <p:graphicFrame>
        <p:nvGraphicFramePr>
          <p:cNvPr id="15" name="Objek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77071598"/>
              </p:ext>
            </p:extLst>
          </p:nvPr>
        </p:nvGraphicFramePr>
        <p:xfrm>
          <a:off x="4499992" y="2929927"/>
          <a:ext cx="32464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Jednadžba" r:id="rId9" imgW="1371600" imgH="393480" progId="Equation.3">
                  <p:embed/>
                </p:oleObj>
              </mc:Choice>
              <mc:Fallback>
                <p:oleObj name="Jednadžba" r:id="rId9" imgW="13716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929927"/>
                        <a:ext cx="32464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ravokutnik 16"/>
          <p:cNvSpPr/>
          <p:nvPr/>
        </p:nvSpPr>
        <p:spPr>
          <a:xfrm>
            <a:off x="4292893" y="1849517"/>
            <a:ext cx="4580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Najprije -0.75 zapisujemo u obliku razlomka:</a:t>
            </a:r>
          </a:p>
        </p:txBody>
      </p:sp>
    </p:spTree>
    <p:extLst>
      <p:ext uri="{BB962C8B-B14F-4D97-AF65-F5344CB8AC3E}">
        <p14:creationId xmlns:p14="http://schemas.microsoft.com/office/powerpoint/2010/main" val="32807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dirty="0"/>
              <a:t>Primjer 2. Usporedi racionalne brojeve: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4244280" cy="4392488"/>
          </a:xfrm>
        </p:spPr>
        <p:txBody>
          <a:bodyPr/>
          <a:lstStyle/>
          <a:p>
            <a:r>
              <a:rPr lang="hr-HR" dirty="0"/>
              <a:t>c)</a:t>
            </a:r>
          </a:p>
          <a:p>
            <a:endParaRPr lang="hr-HR" dirty="0"/>
          </a:p>
          <a:p>
            <a:endParaRPr lang="hr-HR" dirty="0"/>
          </a:p>
          <a:p>
            <a:endParaRPr lang="hr-HR" b="1" dirty="0"/>
          </a:p>
          <a:p>
            <a:endParaRPr lang="hr-HR" dirty="0"/>
          </a:p>
        </p:txBody>
      </p:sp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308305" y="6237312"/>
            <a:ext cx="1835695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65060477"/>
              </p:ext>
            </p:extLst>
          </p:nvPr>
        </p:nvGraphicFramePr>
        <p:xfrm>
          <a:off x="930275" y="1916113"/>
          <a:ext cx="20732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Jednadžba" r:id="rId3" imgW="876240" imgH="393480" progId="Equation.3">
                  <p:embed/>
                </p:oleObj>
              </mc:Choice>
              <mc:Fallback>
                <p:oleObj name="Jednadžba" r:id="rId3" imgW="87624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916113"/>
                        <a:ext cx="20732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37922756"/>
              </p:ext>
            </p:extLst>
          </p:nvPr>
        </p:nvGraphicFramePr>
        <p:xfrm>
          <a:off x="1152563" y="4058614"/>
          <a:ext cx="8112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Jednadžba" r:id="rId5" imgW="342720" imgH="393480" progId="Equation.3">
                  <p:embed/>
                </p:oleObj>
              </mc:Choice>
              <mc:Fallback>
                <p:oleObj name="Jednadžba" r:id="rId5" imgW="34272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63" y="4058614"/>
                        <a:ext cx="8112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09144880"/>
              </p:ext>
            </p:extLst>
          </p:nvPr>
        </p:nvGraphicFramePr>
        <p:xfrm>
          <a:off x="2343466" y="4058615"/>
          <a:ext cx="6302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Jednadžba" r:id="rId7" imgW="266400" imgH="393480" progId="Equation.3">
                  <p:embed/>
                </p:oleObj>
              </mc:Choice>
              <mc:Fallback>
                <p:oleObj name="Jednadžba" r:id="rId7" imgW="2664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466" y="4058615"/>
                        <a:ext cx="6302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ravokutnik 18"/>
          <p:cNvSpPr/>
          <p:nvPr/>
        </p:nvSpPr>
        <p:spPr>
          <a:xfrm>
            <a:off x="1897828" y="4270259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&lt;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1719502" y="2115784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&lt;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152563" y="5157192"/>
            <a:ext cx="23525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- 10 &lt; - 9</a:t>
            </a:r>
          </a:p>
        </p:txBody>
      </p:sp>
      <p:graphicFrame>
        <p:nvGraphicFramePr>
          <p:cNvPr id="15" name="Objek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93549134"/>
              </p:ext>
            </p:extLst>
          </p:nvPr>
        </p:nvGraphicFramePr>
        <p:xfrm>
          <a:off x="1094827" y="2996952"/>
          <a:ext cx="18351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Jednadžba" r:id="rId9" imgW="774360" imgH="393480" progId="Equation.3">
                  <p:embed/>
                </p:oleObj>
              </mc:Choice>
              <mc:Fallback>
                <p:oleObj name="Jednadžba" r:id="rId9" imgW="77436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827" y="2996952"/>
                        <a:ext cx="18351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ravokutnik 16"/>
          <p:cNvSpPr/>
          <p:nvPr/>
        </p:nvSpPr>
        <p:spPr>
          <a:xfrm>
            <a:off x="3324166" y="3068960"/>
            <a:ext cx="4580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Mješovite brojeve prvo zapisujemo u obliku razlomka.</a:t>
            </a:r>
          </a:p>
        </p:txBody>
      </p:sp>
    </p:spTree>
    <p:extLst>
      <p:ext uri="{BB962C8B-B14F-4D97-AF65-F5344CB8AC3E}">
        <p14:creationId xmlns:p14="http://schemas.microsoft.com/office/powerpoint/2010/main" val="33412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dirty="0"/>
              <a:t>Primjer 2. Usporedi racionalne brojeve: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4244280" cy="4392488"/>
          </a:xfrm>
        </p:spPr>
        <p:txBody>
          <a:bodyPr/>
          <a:lstStyle/>
          <a:p>
            <a:r>
              <a:rPr lang="hr-HR" dirty="0"/>
              <a:t>d)</a:t>
            </a:r>
          </a:p>
          <a:p>
            <a:endParaRPr lang="hr-HR" dirty="0"/>
          </a:p>
          <a:p>
            <a:endParaRPr lang="hr-HR" dirty="0"/>
          </a:p>
          <a:p>
            <a:endParaRPr lang="hr-HR" b="1" dirty="0"/>
          </a:p>
          <a:p>
            <a:endParaRPr lang="hr-HR" dirty="0"/>
          </a:p>
        </p:txBody>
      </p:sp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308305" y="6237312"/>
            <a:ext cx="1835695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3666502"/>
              </p:ext>
            </p:extLst>
          </p:nvPr>
        </p:nvGraphicFramePr>
        <p:xfrm>
          <a:off x="1125538" y="1916113"/>
          <a:ext cx="16827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Jednadžba" r:id="rId3" imgW="711000" imgH="393480" progId="Equation.3">
                  <p:embed/>
                </p:oleObj>
              </mc:Choice>
              <mc:Fallback>
                <p:oleObj name="Jednadžba" r:id="rId3" imgW="7110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916113"/>
                        <a:ext cx="16827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99224072"/>
              </p:ext>
            </p:extLst>
          </p:nvPr>
        </p:nvGraphicFramePr>
        <p:xfrm>
          <a:off x="1182688" y="4059238"/>
          <a:ext cx="5715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Jednadžba" r:id="rId5" imgW="241200" imgH="393480" progId="Equation.3">
                  <p:embed/>
                </p:oleObj>
              </mc:Choice>
              <mc:Fallback>
                <p:oleObj name="Jednadžba" r:id="rId5" imgW="2412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059238"/>
                        <a:ext cx="5715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884898"/>
              </p:ext>
            </p:extLst>
          </p:nvPr>
        </p:nvGraphicFramePr>
        <p:xfrm>
          <a:off x="2359025" y="4059238"/>
          <a:ext cx="5699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Jednadžba" r:id="rId7" imgW="241200" imgH="393480" progId="Equation.3">
                  <p:embed/>
                </p:oleObj>
              </mc:Choice>
              <mc:Fallback>
                <p:oleObj name="Jednadžba" r:id="rId7" imgW="2412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4059238"/>
                        <a:ext cx="56991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ravokutnik 18"/>
          <p:cNvSpPr/>
          <p:nvPr/>
        </p:nvSpPr>
        <p:spPr>
          <a:xfrm>
            <a:off x="1897828" y="4270259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1719502" y="2115784"/>
            <a:ext cx="43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+mj-lt"/>
              </a:rPr>
              <a:t>&gt;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169804" y="5157192"/>
            <a:ext cx="23525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12  &gt;  5</a:t>
            </a:r>
          </a:p>
        </p:txBody>
      </p:sp>
      <p:graphicFrame>
        <p:nvGraphicFramePr>
          <p:cNvPr id="15" name="Objek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49787273"/>
              </p:ext>
            </p:extLst>
          </p:nvPr>
        </p:nvGraphicFramePr>
        <p:xfrm>
          <a:off x="1306513" y="2997200"/>
          <a:ext cx="14128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Jednadžba" r:id="rId9" imgW="596880" imgH="393480" progId="Equation.3">
                  <p:embed/>
                </p:oleObj>
              </mc:Choice>
              <mc:Fallback>
                <p:oleObj name="Jednadžba" r:id="rId9" imgW="59688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2997200"/>
                        <a:ext cx="14128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ravokutnik 12"/>
          <p:cNvSpPr/>
          <p:nvPr/>
        </p:nvSpPr>
        <p:spPr>
          <a:xfrm>
            <a:off x="3522371" y="2700559"/>
            <a:ext cx="45802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Kako je cijeli dio mješovitih brojeva jednak, dovoljno je usporediti samo razlomke.</a:t>
            </a:r>
          </a:p>
        </p:txBody>
      </p:sp>
    </p:spTree>
    <p:extLst>
      <p:ext uri="{BB962C8B-B14F-4D97-AF65-F5344CB8AC3E}">
        <p14:creationId xmlns:p14="http://schemas.microsoft.com/office/powerpoint/2010/main" val="17277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13" grpId="0"/>
    </p:bldLst>
  </p:timing>
</p:sld>
</file>

<file path=ppt/theme/theme1.xml><?xml version="1.0" encoding="utf-8"?>
<a:theme xmlns:a="http://schemas.openxmlformats.org/drawingml/2006/main" name="alfa_narančasta_logo">
  <a:themeElements>
    <a:clrScheme name="alfa_narančasto">
      <a:dk1>
        <a:srgbClr val="5F0000"/>
      </a:dk1>
      <a:lt1>
        <a:srgbClr val="F8F8F8"/>
      </a:lt1>
      <a:dk2>
        <a:srgbClr val="D93205"/>
      </a:dk2>
      <a:lt2>
        <a:srgbClr val="F8F8F8"/>
      </a:lt2>
      <a:accent1>
        <a:srgbClr val="BF0000"/>
      </a:accent1>
      <a:accent2>
        <a:srgbClr val="FF7757"/>
      </a:accent2>
      <a:accent3>
        <a:srgbClr val="FF0000"/>
      </a:accent3>
      <a:accent4>
        <a:srgbClr val="002060"/>
      </a:accent4>
      <a:accent5>
        <a:srgbClr val="FF7757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alfa_narančasta_logo</Template>
  <TotalTime>261</TotalTime>
  <Words>153</Words>
  <Application>Microsoft Office PowerPoint</Application>
  <PresentationFormat>Prikaz na zaslonu (4:3)</PresentationFormat>
  <Paragraphs>43</Paragraphs>
  <Slides>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alfa_narančasta_logo</vt:lpstr>
      <vt:lpstr>Jednadžba</vt:lpstr>
      <vt:lpstr>Uspoređivanje racionalnih brojeva</vt:lpstr>
      <vt:lpstr>PowerPoint prezentacija</vt:lpstr>
      <vt:lpstr>Primjer 2. Usporedi racionalne brojeve:</vt:lpstr>
      <vt:lpstr>Primjer 2. Usporedi racionalne brojeve:</vt:lpstr>
      <vt:lpstr>Primjer 2. Usporedi racionalne brojeve:</vt:lpstr>
      <vt:lpstr>Primjer 2. Usporedi racionalne brojeve: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Petra Lončar</cp:lastModifiedBy>
  <cp:revision>86</cp:revision>
  <dcterms:created xsi:type="dcterms:W3CDTF">2014-02-27T21:57:36Z</dcterms:created>
  <dcterms:modified xsi:type="dcterms:W3CDTF">2020-03-15T22:36:28Z</dcterms:modified>
</cp:coreProperties>
</file>