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249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296869"/>
            <a:ext cx="660318" cy="4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A142-5046-4956-9A77-29AEF7720B73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7D4-C3E8-4DDB-A83F-4B4623EA5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A142-5046-4956-9A77-29AEF7720B73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7D4-C3E8-4DDB-A83F-4B4623EA5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249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CA142-5046-4956-9A77-29AEF7720B73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F7D4-C3E8-4DDB-A83F-4B4623EA5D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Translacija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584" y="4725144"/>
            <a:ext cx="4230641" cy="18338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50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/>
              <a:t>5. </a:t>
            </a:r>
            <a:r>
              <a:rPr lang="pl-PL" sz="3200" dirty="0"/>
              <a:t>Odredi translaciju za zadani vektor.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34213"/>
            <a:ext cx="5616624" cy="326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96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900" dirty="0">
                <a:solidFill>
                  <a:srgbClr val="FF0000"/>
                </a:solidFill>
              </a:rPr>
              <a:t>Kad svakoj točki </a:t>
            </a:r>
            <a:r>
              <a:rPr lang="hr-HR" sz="2900" i="1" dirty="0">
                <a:solidFill>
                  <a:srgbClr val="FF0000"/>
                </a:solidFill>
              </a:rPr>
              <a:t>T </a:t>
            </a:r>
            <a:r>
              <a:rPr lang="hr-HR" sz="2900" dirty="0">
                <a:solidFill>
                  <a:srgbClr val="FF0000"/>
                </a:solidFill>
              </a:rPr>
              <a:t>ravnine pridružimo </a:t>
            </a:r>
            <a:r>
              <a:rPr lang="pl-PL" sz="2900" dirty="0">
                <a:solidFill>
                  <a:srgbClr val="FF0000"/>
                </a:solidFill>
              </a:rPr>
              <a:t>po nekom pravilu neku točku </a:t>
            </a:r>
            <a:r>
              <a:rPr lang="pl-PL" sz="2900" i="1" dirty="0">
                <a:solidFill>
                  <a:srgbClr val="FF0000"/>
                </a:solidFill>
              </a:rPr>
              <a:t>T′</a:t>
            </a:r>
            <a:r>
              <a:rPr lang="pl-PL" sz="2900" dirty="0">
                <a:solidFill>
                  <a:srgbClr val="FF0000"/>
                </a:solidFill>
              </a:rPr>
              <a:t>, tad </a:t>
            </a:r>
            <a:r>
              <a:rPr lang="hr-HR" sz="2900" dirty="0">
                <a:solidFill>
                  <a:srgbClr val="FF0000"/>
                </a:solidFill>
              </a:rPr>
              <a:t>govorimo o </a:t>
            </a:r>
            <a:r>
              <a:rPr lang="hr-HR" sz="2900" b="1" dirty="0">
                <a:solidFill>
                  <a:srgbClr val="FF0000"/>
                </a:solidFill>
              </a:rPr>
              <a:t>preslikavanju ravnine</a:t>
            </a:r>
            <a:r>
              <a:rPr lang="hr-HR" sz="2900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hr-HR" sz="2900" dirty="0">
                <a:solidFill>
                  <a:srgbClr val="FF0000"/>
                </a:solidFill>
              </a:rPr>
              <a:t>Točku </a:t>
            </a:r>
            <a:r>
              <a:rPr lang="hr-HR" sz="2900" i="1" dirty="0">
                <a:solidFill>
                  <a:srgbClr val="FF0000"/>
                </a:solidFill>
              </a:rPr>
              <a:t>T′ </a:t>
            </a:r>
            <a:r>
              <a:rPr lang="hr-HR" sz="2900" dirty="0">
                <a:solidFill>
                  <a:srgbClr val="FF0000"/>
                </a:solidFill>
              </a:rPr>
              <a:t>zovemo slikom točke </a:t>
            </a:r>
            <a:r>
              <a:rPr lang="hr-HR" sz="2900" i="1" dirty="0">
                <a:solidFill>
                  <a:srgbClr val="FF0000"/>
                </a:solidFill>
              </a:rPr>
              <a:t>T </a:t>
            </a:r>
            <a:r>
              <a:rPr lang="hr-HR" sz="2900" dirty="0">
                <a:solidFill>
                  <a:srgbClr val="FF0000"/>
                </a:solidFill>
              </a:rPr>
              <a:t>po preslikavanju </a:t>
            </a:r>
            <a:r>
              <a:rPr lang="hr-HR" sz="2900" i="1" dirty="0">
                <a:solidFill>
                  <a:srgbClr val="FF0000"/>
                </a:solidFill>
              </a:rPr>
              <a:t>f </a:t>
            </a:r>
            <a:r>
              <a:rPr lang="hr-HR" sz="2900" dirty="0">
                <a:solidFill>
                  <a:srgbClr val="FF0000"/>
                </a:solidFill>
              </a:rPr>
              <a:t>i bilježimo je </a:t>
            </a:r>
            <a:r>
              <a:rPr lang="hr-HR" sz="2900" i="1" dirty="0">
                <a:solidFill>
                  <a:srgbClr val="FF0000"/>
                </a:solidFill>
              </a:rPr>
              <a:t>T′ </a:t>
            </a:r>
            <a:r>
              <a:rPr lang="hr-HR" sz="2900" dirty="0">
                <a:solidFill>
                  <a:srgbClr val="FF0000"/>
                </a:solidFill>
              </a:rPr>
              <a:t>= </a:t>
            </a:r>
            <a:r>
              <a:rPr lang="hr-HR" sz="2900" i="1" dirty="0">
                <a:solidFill>
                  <a:srgbClr val="FF0000"/>
                </a:solidFill>
              </a:rPr>
              <a:t>f</a:t>
            </a:r>
            <a:r>
              <a:rPr lang="hr-HR" sz="2900" dirty="0">
                <a:solidFill>
                  <a:srgbClr val="FF0000"/>
                </a:solidFill>
              </a:rPr>
              <a:t>(</a:t>
            </a:r>
            <a:r>
              <a:rPr lang="hr-HR" sz="2900" i="1" dirty="0">
                <a:solidFill>
                  <a:srgbClr val="FF0000"/>
                </a:solidFill>
              </a:rPr>
              <a:t>T</a:t>
            </a:r>
            <a:r>
              <a:rPr lang="hr-HR" sz="2900" dirty="0">
                <a:solidFill>
                  <a:srgbClr val="FF0000"/>
                </a:solidFill>
              </a:rPr>
              <a:t>).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188956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Ravni poveznik sa strelicom 8"/>
          <p:cNvCxnSpPr/>
          <p:nvPr/>
        </p:nvCxnSpPr>
        <p:spPr>
          <a:xfrm flipV="1">
            <a:off x="2135482" y="4149080"/>
            <a:ext cx="3978442" cy="1728192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1715417" y="5877272"/>
            <a:ext cx="4203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>
                <a:solidFill>
                  <a:srgbClr val="FF0000"/>
                </a:solidFill>
                <a:latin typeface="+mj-lt"/>
              </a:rPr>
              <a:t>T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5834653" y="4187278"/>
            <a:ext cx="5277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>
                <a:solidFill>
                  <a:srgbClr val="FF0000"/>
                </a:solidFill>
                <a:latin typeface="+mj-lt"/>
              </a:rPr>
              <a:t>T’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3577747" y="4518324"/>
            <a:ext cx="3129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>
                <a:solidFill>
                  <a:srgbClr val="FF0000"/>
                </a:solidFill>
                <a:latin typeface="+mj-lt"/>
              </a:rPr>
              <a:t>f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5373978" y="5322144"/>
            <a:ext cx="14798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>
                <a:solidFill>
                  <a:srgbClr val="FF0000"/>
                </a:solidFill>
                <a:latin typeface="+mj-lt"/>
              </a:rPr>
              <a:t>T’= f(T)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6365667" y="4168765"/>
            <a:ext cx="13388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>
                <a:solidFill>
                  <a:srgbClr val="FF0000"/>
                </a:solidFill>
                <a:latin typeface="+mj-lt"/>
              </a:rPr>
              <a:t>SLIKA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2053495" y="6154271"/>
            <a:ext cx="20665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>
                <a:solidFill>
                  <a:srgbClr val="FF0000"/>
                </a:solidFill>
                <a:latin typeface="+mj-lt"/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360352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jeni pravokutnik 10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900" b="1" dirty="0">
                <a:solidFill>
                  <a:srgbClr val="FF0000"/>
                </a:solidFill>
              </a:rPr>
              <a:t>Translacija </a:t>
            </a:r>
            <a:r>
              <a:rPr lang="hr-HR" sz="2900" dirty="0">
                <a:solidFill>
                  <a:srgbClr val="FF0000"/>
                </a:solidFill>
              </a:rPr>
              <a:t>za vektor a je preslikavanje ravnine koje svakoj točki T pridružuje točku T’ tako da je</a:t>
            </a:r>
          </a:p>
          <a:p>
            <a:pPr marL="0" indent="0">
              <a:buNone/>
            </a:pPr>
            <a:r>
              <a:rPr lang="hr-HR" sz="2900" dirty="0">
                <a:solidFill>
                  <a:srgbClr val="FF0000"/>
                </a:solidFill>
              </a:rPr>
              <a:t>T </a:t>
            </a:r>
            <a:r>
              <a:rPr lang="hr-HR" sz="2900" dirty="0" err="1">
                <a:solidFill>
                  <a:srgbClr val="FF0000"/>
                </a:solidFill>
              </a:rPr>
              <a:t>T</a:t>
            </a:r>
            <a:r>
              <a:rPr lang="hr-HR" sz="2900" dirty="0">
                <a:solidFill>
                  <a:srgbClr val="FF0000"/>
                </a:solidFill>
              </a:rPr>
              <a:t>’ = a </a:t>
            </a:r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592340" y="2636912"/>
            <a:ext cx="5040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1513546" y="2636912"/>
            <a:ext cx="2520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>
            <a:off x="4139952" y="1700808"/>
            <a:ext cx="2520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flipV="1">
            <a:off x="2627784" y="3284984"/>
            <a:ext cx="3978442" cy="1728192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niOkvir 15"/>
          <p:cNvSpPr txBox="1"/>
          <p:nvPr/>
        </p:nvSpPr>
        <p:spPr>
          <a:xfrm>
            <a:off x="2207719" y="5013176"/>
            <a:ext cx="4203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>
                <a:solidFill>
                  <a:srgbClr val="FF0000"/>
                </a:solidFill>
                <a:latin typeface="+mj-lt"/>
              </a:rPr>
              <a:t>T</a:t>
            </a:r>
          </a:p>
        </p:txBody>
      </p:sp>
      <p:sp>
        <p:nvSpPr>
          <p:cNvPr id="19" name="TekstniOkvir 18"/>
          <p:cNvSpPr txBox="1"/>
          <p:nvPr/>
        </p:nvSpPr>
        <p:spPr>
          <a:xfrm>
            <a:off x="6326955" y="3323182"/>
            <a:ext cx="5277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>
                <a:solidFill>
                  <a:srgbClr val="FF0000"/>
                </a:solidFill>
                <a:latin typeface="+mj-lt"/>
              </a:rPr>
              <a:t>T’</a:t>
            </a:r>
          </a:p>
        </p:txBody>
      </p:sp>
      <p:grpSp>
        <p:nvGrpSpPr>
          <p:cNvPr id="14" name="Grupa 13"/>
          <p:cNvGrpSpPr/>
          <p:nvPr/>
        </p:nvGrpSpPr>
        <p:grpSpPr>
          <a:xfrm>
            <a:off x="143239" y="297927"/>
            <a:ext cx="980728" cy="980728"/>
            <a:chOff x="7546873" y="5912537"/>
            <a:chExt cx="980728" cy="980728"/>
          </a:xfrm>
        </p:grpSpPr>
        <p:sp>
          <p:nvSpPr>
            <p:cNvPr id="15" name="Elipsa 14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Kružna strelica 16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285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/>
          <a:lstStyle/>
          <a:p>
            <a:r>
              <a:rPr lang="hr-HR" dirty="0"/>
              <a:t>Primjer 1. Translatiraj trokut ∆ABC za vektor v.</a:t>
            </a:r>
          </a:p>
        </p:txBody>
      </p:sp>
      <p:cxnSp>
        <p:nvCxnSpPr>
          <p:cNvPr id="4" name="Ravni poveznik sa strelicom 3"/>
          <p:cNvCxnSpPr/>
          <p:nvPr/>
        </p:nvCxnSpPr>
        <p:spPr>
          <a:xfrm>
            <a:off x="8328524" y="681915"/>
            <a:ext cx="25202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kcijski gumb: Prilagođeno 4">
            <a:hlinkClick r:id="" action="ppaction://noaction" highlightClick="1"/>
          </p:cNvPr>
          <p:cNvSpPr/>
          <p:nvPr/>
        </p:nvSpPr>
        <p:spPr>
          <a:xfrm>
            <a:off x="7236296" y="6237312"/>
            <a:ext cx="1907704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2"/>
                </a:solidFill>
                <a:latin typeface="+mj-lt"/>
              </a:rPr>
              <a:t>Rješenje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13212"/>
            <a:ext cx="44196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" y="2246337"/>
            <a:ext cx="41052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aobljeni pravokutnik 2"/>
          <p:cNvSpPr/>
          <p:nvPr/>
        </p:nvSpPr>
        <p:spPr>
          <a:xfrm>
            <a:off x="5076056" y="2246337"/>
            <a:ext cx="3779912" cy="2906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500" dirty="0">
                <a:latin typeface="+mj-lt"/>
              </a:rPr>
              <a:t>Najprije translatiramo vrhove trokuta, a zatim dobivene točke spojimo. Translacija očigledno dužinu preslikava u  sukladnu i usporednu dužinu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92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7817" y="1772816"/>
            <a:ext cx="8478983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sz="2900" dirty="0">
                <a:solidFill>
                  <a:srgbClr val="FF0000"/>
                </a:solidFill>
              </a:rPr>
              <a:t>Translacija čuva međusobne udaljenosti točaka. </a:t>
            </a:r>
            <a:endParaRPr lang="hr-HR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2900" dirty="0">
                <a:solidFill>
                  <a:srgbClr val="FF0000"/>
                </a:solidFill>
              </a:rPr>
              <a:t>Translacija preslikava</a:t>
            </a:r>
            <a:r>
              <a:rPr lang="hr-HR" sz="2900" dirty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vi-VN" sz="2900" dirty="0">
                <a:solidFill>
                  <a:srgbClr val="FF0000"/>
                </a:solidFill>
              </a:rPr>
              <a:t>dužine u sukladne i</a:t>
            </a:r>
            <a:r>
              <a:rPr lang="hr-HR" sz="2900" dirty="0">
                <a:solidFill>
                  <a:srgbClr val="FF0000"/>
                </a:solidFill>
              </a:rPr>
              <a:t> usporedne</a:t>
            </a:r>
          </a:p>
          <a:p>
            <a:r>
              <a:rPr lang="hr-HR" sz="2900" dirty="0">
                <a:solidFill>
                  <a:srgbClr val="FF0000"/>
                </a:solidFill>
              </a:rPr>
              <a:t> dužine</a:t>
            </a:r>
          </a:p>
          <a:p>
            <a:pPr marL="457200" indent="-457200">
              <a:lnSpc>
                <a:spcPct val="300000"/>
              </a:lnSpc>
              <a:buFont typeface="Arial" pitchFamily="34" charset="0"/>
              <a:buChar char="•"/>
            </a:pPr>
            <a:r>
              <a:rPr lang="hr-HR" sz="2900" dirty="0">
                <a:solidFill>
                  <a:srgbClr val="FF0000"/>
                </a:solidFill>
              </a:rPr>
              <a:t>pravce u usporedne pravce</a:t>
            </a:r>
            <a:endParaRPr lang="hr-HR" dirty="0">
              <a:solidFill>
                <a:srgbClr val="FF0000"/>
              </a:solidFill>
            </a:endParaRPr>
          </a:p>
          <a:p>
            <a:pPr marL="457200" indent="-457200">
              <a:lnSpc>
                <a:spcPct val="300000"/>
              </a:lnSpc>
              <a:buFont typeface="Arial" pitchFamily="34" charset="0"/>
              <a:buChar char="•"/>
            </a:pPr>
            <a:r>
              <a:rPr lang="hr-HR" sz="2900" dirty="0">
                <a:solidFill>
                  <a:srgbClr val="FF0000"/>
                </a:solidFill>
              </a:rPr>
              <a:t>kutove u sukladne kutove.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207817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88499"/>
            <a:ext cx="223473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042" y="4005064"/>
            <a:ext cx="229406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619" y="5551265"/>
            <a:ext cx="2866640" cy="109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48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Odredi translaciju za zadani vektor.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18" y="2204864"/>
            <a:ext cx="3672408" cy="2490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472064"/>
            <a:ext cx="3744416" cy="227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3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52765"/>
            <a:ext cx="3168352" cy="268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3" y="1916832"/>
            <a:ext cx="3203848" cy="299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</a:t>
            </a:r>
            <a:r>
              <a:rPr lang="pl-PL" dirty="0"/>
              <a:t>Odredi translaciju za zadani vektor.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  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</a:t>
            </a:r>
          </a:p>
        </p:txBody>
      </p:sp>
    </p:spTree>
    <p:extLst>
      <p:ext uri="{BB962C8B-B14F-4D97-AF65-F5344CB8AC3E}">
        <p14:creationId xmlns:p14="http://schemas.microsoft.com/office/powerpoint/2010/main" val="213336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5</a:t>
            </a:r>
            <a:r>
              <a:rPr lang="hr-HR" sz="3200" dirty="0"/>
              <a:t>. </a:t>
            </a:r>
            <a:r>
              <a:rPr lang="pl-PL" sz="3200" dirty="0"/>
              <a:t>Odredi translaciju za zadani vektor.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81232"/>
            <a:ext cx="3816424" cy="385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665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5</a:t>
            </a:r>
            <a:r>
              <a:rPr lang="hr-HR" sz="3200" dirty="0"/>
              <a:t>. </a:t>
            </a:r>
            <a:r>
              <a:rPr lang="pl-PL" sz="3200" dirty="0"/>
              <a:t>Odredi translaciju za zadani vektor.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0808"/>
            <a:ext cx="356134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331548"/>
      </p:ext>
    </p:extLst>
  </p:cSld>
  <p:clrMapOvr>
    <a:masterClrMapping/>
  </p:clrMapOvr>
</p:sld>
</file>

<file path=ppt/theme/theme1.xml><?xml version="1.0" encoding="utf-8"?>
<a:theme xmlns:a="http://schemas.openxmlformats.org/drawingml/2006/main" name="alfa_zeleno_2014">
  <a:themeElements>
    <a:clrScheme name="alfa_zeleno">
      <a:dk1>
        <a:srgbClr val="181818"/>
      </a:dk1>
      <a:lt1>
        <a:srgbClr val="F8F8F8"/>
      </a:lt1>
      <a:dk2>
        <a:srgbClr val="707070"/>
      </a:dk2>
      <a:lt2>
        <a:srgbClr val="F8F8F8"/>
      </a:lt2>
      <a:accent1>
        <a:srgbClr val="00B050"/>
      </a:accent1>
      <a:accent2>
        <a:srgbClr val="DBE5B5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alfa_zeleno_2014</Template>
  <TotalTime>63</TotalTime>
  <Words>188</Words>
  <Application>Microsoft Office PowerPoint</Application>
  <PresentationFormat>Prikaz na zaslonu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alfa_zeleno_2014</vt:lpstr>
      <vt:lpstr>Translacija</vt:lpstr>
      <vt:lpstr>UPAMTI</vt:lpstr>
      <vt:lpstr>UPAMTI</vt:lpstr>
      <vt:lpstr>Primjer 1. Translatiraj trokut ∆ABC za vektor v.</vt:lpstr>
      <vt:lpstr>UPAMTI</vt:lpstr>
      <vt:lpstr>1. Odredi translaciju za zadani vektor.</vt:lpstr>
      <vt:lpstr>2. Odredi translaciju za zadani vektor.</vt:lpstr>
      <vt:lpstr>5. Odredi translaciju za zadani vektor.</vt:lpstr>
      <vt:lpstr>5. Odredi translaciju za zadani vektor.</vt:lpstr>
      <vt:lpstr>5. Odredi translaciju za zadani vektor.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Translacija</dc:title>
  <dc:creator>Marija</dc:creator>
  <cp:lastModifiedBy>Marija Požgajec</cp:lastModifiedBy>
  <cp:revision>24</cp:revision>
  <dcterms:created xsi:type="dcterms:W3CDTF">2014-02-25T22:02:53Z</dcterms:created>
  <dcterms:modified xsi:type="dcterms:W3CDTF">2020-03-16T12:44:55Z</dcterms:modified>
</cp:coreProperties>
</file>